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77" r:id="rId4"/>
    <p:sldId id="484" r:id="rId5"/>
    <p:sldId id="260" r:id="rId6"/>
    <p:sldId id="261" r:id="rId7"/>
    <p:sldId id="444" r:id="rId8"/>
    <p:sldId id="461" r:id="rId9"/>
    <p:sldId id="457" r:id="rId10"/>
    <p:sldId id="458" r:id="rId11"/>
    <p:sldId id="459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501" r:id="rId20"/>
    <p:sldId id="496" r:id="rId21"/>
    <p:sldId id="497" r:id="rId22"/>
    <p:sldId id="498" r:id="rId23"/>
    <p:sldId id="499" r:id="rId24"/>
    <p:sldId id="502" r:id="rId25"/>
    <p:sldId id="503" r:id="rId26"/>
    <p:sldId id="504" r:id="rId27"/>
    <p:sldId id="488" r:id="rId28"/>
    <p:sldId id="482" r:id="rId29"/>
    <p:sldId id="275" r:id="rId30"/>
  </p:sldIdLst>
  <p:sldSz cx="6858000" cy="5143500"/>
  <p:notesSz cx="6735763" cy="986631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Mikhayl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A62"/>
    <a:srgbClr val="33CCCC"/>
    <a:srgbClr val="FEA83A"/>
    <a:srgbClr val="50A296"/>
    <a:srgbClr val="004B53"/>
    <a:srgbClr val="006666"/>
    <a:srgbClr val="9F5900"/>
    <a:srgbClr val="FFFFFF"/>
    <a:srgbClr val="009999"/>
    <a:srgbClr val="F6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C0B77E-EA7C-4E2D-89EF-BB59E261E80F}">
  <a:tblStyle styleId="{26C0B77E-EA7C-4E2D-89EF-BB59E261E80F}" styleName="Table_0">
    <a:wholeTbl>
      <a:tcTxStyle b="off" i="off">
        <a:font>
          <a:latin typeface="Ekibastuz"/>
          <a:ea typeface="Ekibastuz"/>
          <a:cs typeface="Ekibastuz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kibastuz"/>
          <a:ea typeface="Ekibastuz"/>
          <a:cs typeface="Ekibastuz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kibastuz"/>
          <a:ea typeface="Ekibastuz"/>
          <a:cs typeface="Ekibastuz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kibastuz"/>
          <a:ea typeface="Ekibastuz"/>
          <a:cs typeface="Ekibastuz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kibastuz"/>
          <a:ea typeface="Ekibastuz"/>
          <a:cs typeface="Ekibastuz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5F08E5-5254-45A1-A182-143953462CE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B27E53-2348-420A-8349-FC62D1BBF53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49" autoAdjust="0"/>
  </p:normalViewPr>
  <p:slideViewPr>
    <p:cSldViewPr>
      <p:cViewPr varScale="1">
        <p:scale>
          <a:sx n="151" d="100"/>
          <a:sy n="151" d="100"/>
        </p:scale>
        <p:origin x="1536" y="13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00A07-7F84-47A6-A8BD-3F1B3A819C6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CD72C-0A77-4609-9675-0B80AFC6A8CC}">
      <dgm:prSet phldrT="[Текст]" custT="1"/>
      <dgm:spPr>
        <a:noFill/>
      </dgm:spPr>
      <dgm:t>
        <a:bodyPr anchor="b"/>
        <a:lstStyle/>
        <a:p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</a:t>
          </a:r>
          <a:endParaRPr lang="en-US" sz="1600" b="1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</a:p>
        <a:p>
          <a:endParaRPr lang="ru-RU" sz="1050" b="1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EB342-5B72-46C1-BCEB-04280590877D}" type="parTrans" cxnId="{71F77A2D-8018-462A-92F8-860EA31A72A6}">
      <dgm:prSet/>
      <dgm:spPr/>
      <dgm:t>
        <a:bodyPr/>
        <a:lstStyle/>
        <a:p>
          <a:endParaRPr lang="ru-RU"/>
        </a:p>
      </dgm:t>
    </dgm:pt>
    <dgm:pt modelId="{1A703E61-0562-41EA-AB9E-4978AFB6E949}" type="sibTrans" cxnId="{71F77A2D-8018-462A-92F8-860EA31A72A6}">
      <dgm:prSet/>
      <dgm:spPr/>
      <dgm:t>
        <a:bodyPr/>
        <a:lstStyle/>
        <a:p>
          <a:endParaRPr lang="ru-RU"/>
        </a:p>
      </dgm:t>
    </dgm:pt>
    <dgm:pt modelId="{8B07C09D-14F6-4B57-AE5F-E6AA2507AE07}">
      <dgm:prSet phldrT="[Текст]" custT="1"/>
      <dgm:spPr>
        <a:noFill/>
        <a:ln w="12700">
          <a:solidFill>
            <a:srgbClr val="006666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Стратегия социально-экономического развития  Сибири до 2020 года</a:t>
          </a:r>
        </a:p>
      </dgm:t>
    </dgm:pt>
    <dgm:pt modelId="{2163CD90-C070-42B3-8AB9-78EDDDA6BE13}" type="parTrans" cxnId="{8A169CBE-D852-4479-8A79-6C3272F85DD1}">
      <dgm:prSet/>
      <dgm:spPr/>
      <dgm:t>
        <a:bodyPr/>
        <a:lstStyle/>
        <a:p>
          <a:endParaRPr lang="ru-RU"/>
        </a:p>
      </dgm:t>
    </dgm:pt>
    <dgm:pt modelId="{B5E6728D-743D-4431-8943-04095555EBD5}" type="sibTrans" cxnId="{8A169CBE-D852-4479-8A79-6C3272F85DD1}">
      <dgm:prSet/>
      <dgm:spPr/>
      <dgm:t>
        <a:bodyPr/>
        <a:lstStyle/>
        <a:p>
          <a:endParaRPr lang="ru-RU"/>
        </a:p>
      </dgm:t>
    </dgm:pt>
    <dgm:pt modelId="{0CE9F4AA-CC3E-4639-B356-BD6597A8FD86}">
      <dgm:prSet phldrT="[Текст]" custT="1"/>
      <dgm:spPr>
        <a:noFill/>
      </dgm:spPr>
      <dgm:t>
        <a:bodyPr anchor="b"/>
        <a:lstStyle/>
        <a:p>
          <a:r>
            <a:rPr lang="ru-RU" sz="1600" b="1" dirty="0">
              <a:solidFill>
                <a:srgbClr val="006666"/>
              </a:solidFill>
            </a:rPr>
            <a:t>РЕГИОНАЛЬНЫЙ</a:t>
          </a:r>
          <a:endParaRPr lang="en-US" sz="1600" b="1" dirty="0">
            <a:solidFill>
              <a:srgbClr val="006666"/>
            </a:solidFill>
          </a:endParaRPr>
        </a:p>
        <a:p>
          <a:r>
            <a:rPr lang="ru-RU" sz="1600" b="1" dirty="0">
              <a:solidFill>
                <a:srgbClr val="006666"/>
              </a:solidFill>
            </a:rPr>
            <a:t>УРОВЕНЬ</a:t>
          </a:r>
        </a:p>
        <a:p>
          <a:endParaRPr lang="ru-RU" sz="1050" b="1" dirty="0">
            <a:solidFill>
              <a:srgbClr val="006666"/>
            </a:solidFill>
          </a:endParaRPr>
        </a:p>
      </dgm:t>
    </dgm:pt>
    <dgm:pt modelId="{7365C185-3F2C-47A8-A372-5E303C8B6B5A}" type="parTrans" cxnId="{48F0E354-74E0-4369-BBDC-6CE480C9BBDA}">
      <dgm:prSet/>
      <dgm:spPr/>
      <dgm:t>
        <a:bodyPr/>
        <a:lstStyle/>
        <a:p>
          <a:endParaRPr lang="ru-RU"/>
        </a:p>
      </dgm:t>
    </dgm:pt>
    <dgm:pt modelId="{808D8D4F-3E1B-44A6-BC50-F09C1F9B8825}" type="sibTrans" cxnId="{48F0E354-74E0-4369-BBDC-6CE480C9BBDA}">
      <dgm:prSet/>
      <dgm:spPr/>
      <dgm:t>
        <a:bodyPr/>
        <a:lstStyle/>
        <a:p>
          <a:endParaRPr lang="ru-RU"/>
        </a:p>
      </dgm:t>
    </dgm:pt>
    <dgm:pt modelId="{0D0E664B-89DE-444B-86E1-F7AD7454FB37}">
      <dgm:prSet phldrT="[Текст]"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Региональное законодательство</a:t>
          </a:r>
        </a:p>
      </dgm:t>
    </dgm:pt>
    <dgm:pt modelId="{03A688DB-490A-45FB-B955-283C06B5A027}" type="parTrans" cxnId="{013E34BE-E2BC-4B10-A0E7-60FC3556DB4B}">
      <dgm:prSet/>
      <dgm:spPr/>
      <dgm:t>
        <a:bodyPr/>
        <a:lstStyle/>
        <a:p>
          <a:endParaRPr lang="ru-RU"/>
        </a:p>
      </dgm:t>
    </dgm:pt>
    <dgm:pt modelId="{3763D93E-F7DC-4893-8D0D-753510839F56}" type="sibTrans" cxnId="{013E34BE-E2BC-4B10-A0E7-60FC3556DB4B}">
      <dgm:prSet/>
      <dgm:spPr/>
      <dgm:t>
        <a:bodyPr/>
        <a:lstStyle/>
        <a:p>
          <a:endParaRPr lang="ru-RU"/>
        </a:p>
      </dgm:t>
    </dgm:pt>
    <dgm:pt modelId="{85B3823A-6E8E-436E-9B42-AE5B49D619F5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Госпрограммы РФ</a:t>
          </a:r>
        </a:p>
      </dgm:t>
    </dgm:pt>
    <dgm:pt modelId="{712B9F28-14B3-4ED5-8045-C84D94ABF12A}" type="parTrans" cxnId="{B6D6EC7F-8B6B-4608-9F28-BFA956BAD446}">
      <dgm:prSet/>
      <dgm:spPr/>
      <dgm:t>
        <a:bodyPr/>
        <a:lstStyle/>
        <a:p>
          <a:endParaRPr lang="ru-RU"/>
        </a:p>
      </dgm:t>
    </dgm:pt>
    <dgm:pt modelId="{B064E12D-56BE-40FF-B9E1-95E8B0AF051F}" type="sibTrans" cxnId="{B6D6EC7F-8B6B-4608-9F28-BFA956BAD446}">
      <dgm:prSet/>
      <dgm:spPr/>
      <dgm:t>
        <a:bodyPr/>
        <a:lstStyle/>
        <a:p>
          <a:endParaRPr lang="ru-RU"/>
        </a:p>
      </dgm:t>
    </dgm:pt>
    <dgm:pt modelId="{70115B07-783D-493F-9B19-38F718B360D0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Концепция ФЦП </a:t>
          </a:r>
        </a:p>
      </dgm:t>
    </dgm:pt>
    <dgm:pt modelId="{2940551F-AB8E-4291-B6A4-A2994A742CD5}" type="parTrans" cxnId="{5154243B-1859-4529-92CE-74CF9F256F4B}">
      <dgm:prSet/>
      <dgm:spPr/>
      <dgm:t>
        <a:bodyPr/>
        <a:lstStyle/>
        <a:p>
          <a:endParaRPr lang="ru-RU"/>
        </a:p>
      </dgm:t>
    </dgm:pt>
    <dgm:pt modelId="{E62A87E6-78DF-407D-B22C-7F5C4F41DBA9}" type="sibTrans" cxnId="{5154243B-1859-4529-92CE-74CF9F256F4B}">
      <dgm:prSet/>
      <dgm:spPr/>
      <dgm:t>
        <a:bodyPr/>
        <a:lstStyle/>
        <a:p>
          <a:endParaRPr lang="ru-RU"/>
        </a:p>
      </dgm:t>
    </dgm:pt>
    <dgm:pt modelId="{F9EC8A34-6CDB-49CE-A99D-73109125C345}">
      <dgm:prSet phldrT="[Текст]" custT="1"/>
      <dgm:spPr>
        <a:noFill/>
      </dgm:spPr>
      <dgm:t>
        <a:bodyPr anchor="b"/>
        <a:lstStyle/>
        <a:p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МАКРОРЕГИОН</a:t>
          </a:r>
          <a:endParaRPr lang="en-US" sz="1600" b="1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СИБИРЬ</a:t>
          </a:r>
        </a:p>
        <a:p>
          <a:endParaRPr lang="ru-RU" sz="1050" b="1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682A3-E926-4849-920B-2FE1300AE3AE}" type="sibTrans" cxnId="{A6CD9579-ACFC-4528-BDE6-74D151515AB6}">
      <dgm:prSet/>
      <dgm:spPr/>
      <dgm:t>
        <a:bodyPr/>
        <a:lstStyle/>
        <a:p>
          <a:endParaRPr lang="ru-RU"/>
        </a:p>
      </dgm:t>
    </dgm:pt>
    <dgm:pt modelId="{43361A58-F353-4552-ADF5-4177315FDD5E}" type="parTrans" cxnId="{A6CD9579-ACFC-4528-BDE6-74D151515AB6}">
      <dgm:prSet/>
      <dgm:spPr/>
      <dgm:t>
        <a:bodyPr/>
        <a:lstStyle/>
        <a:p>
          <a:endParaRPr lang="ru-RU"/>
        </a:p>
      </dgm:t>
    </dgm:pt>
    <dgm:pt modelId="{0F6C893A-BB46-486E-A3AF-A384076D0886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</a:rPr>
            <a:t>Перспективные туристские укрупненные инвестиционные проекты: Сибирь, Байкал, Русская Арктика</a:t>
          </a:r>
        </a:p>
      </dgm:t>
    </dgm:pt>
    <dgm:pt modelId="{3A267EB3-B9D3-4805-9B6D-B49A103D0B12}" type="parTrans" cxnId="{1F97E215-ACAD-49C1-9866-D886D3D1B165}">
      <dgm:prSet/>
      <dgm:spPr/>
      <dgm:t>
        <a:bodyPr/>
        <a:lstStyle/>
        <a:p>
          <a:endParaRPr lang="ru-RU"/>
        </a:p>
      </dgm:t>
    </dgm:pt>
    <dgm:pt modelId="{B186FF8C-80A2-420B-B5CA-8523F9296CFA}" type="sibTrans" cxnId="{1F97E215-ACAD-49C1-9866-D886D3D1B165}">
      <dgm:prSet/>
      <dgm:spPr/>
      <dgm:t>
        <a:bodyPr/>
        <a:lstStyle/>
        <a:p>
          <a:endParaRPr lang="ru-RU"/>
        </a:p>
      </dgm:t>
    </dgm:pt>
    <dgm:pt modelId="{5EF31E30-00AF-41C0-878C-8E03566ED9CA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100" b="1" dirty="0">
              <a:solidFill>
                <a:srgbClr val="004B53"/>
              </a:solidFill>
            </a:rPr>
            <a:t>Межрегиональная программа «Развитие внутреннего и въездного туризма в Сибири (2019-2025гг.)»</a:t>
          </a:r>
        </a:p>
      </dgm:t>
    </dgm:pt>
    <dgm:pt modelId="{E6FE078D-44BF-43A9-A087-E2343421C9FA}" type="parTrans" cxnId="{5C227DC8-7CCE-423A-B607-73E5D5CAAEE9}">
      <dgm:prSet/>
      <dgm:spPr/>
      <dgm:t>
        <a:bodyPr/>
        <a:lstStyle/>
        <a:p>
          <a:endParaRPr lang="ru-RU"/>
        </a:p>
      </dgm:t>
    </dgm:pt>
    <dgm:pt modelId="{D99492F4-CBF8-40D8-AF9B-BA238BB5A84F}" type="sibTrans" cxnId="{5C227DC8-7CCE-423A-B607-73E5D5CAAEE9}">
      <dgm:prSet/>
      <dgm:spPr/>
      <dgm:t>
        <a:bodyPr/>
        <a:lstStyle/>
        <a:p>
          <a:endParaRPr lang="ru-RU"/>
        </a:p>
      </dgm:t>
    </dgm:pt>
    <dgm:pt modelId="{73CB5A84-404F-4195-B27E-C485A653F9BE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Стратегии развития туризма в субъектах РФ</a:t>
          </a:r>
        </a:p>
      </dgm:t>
    </dgm:pt>
    <dgm:pt modelId="{E86E5B0E-9DB0-4657-8143-B266EAEFCBBC}" type="parTrans" cxnId="{CDE3481C-6B75-44CC-9BA6-FBF28F2D74F3}">
      <dgm:prSet/>
      <dgm:spPr/>
      <dgm:t>
        <a:bodyPr/>
        <a:lstStyle/>
        <a:p>
          <a:endParaRPr lang="ru-RU"/>
        </a:p>
      </dgm:t>
    </dgm:pt>
    <dgm:pt modelId="{5AEB6785-7C17-491C-959B-6C483A456A0F}" type="sibTrans" cxnId="{CDE3481C-6B75-44CC-9BA6-FBF28F2D74F3}">
      <dgm:prSet/>
      <dgm:spPr/>
      <dgm:t>
        <a:bodyPr/>
        <a:lstStyle/>
        <a:p>
          <a:endParaRPr lang="ru-RU"/>
        </a:p>
      </dgm:t>
    </dgm:pt>
    <dgm:pt modelId="{ADD19006-894F-4531-B82F-206C37D524CD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Госпрограммы субъектов РФ</a:t>
          </a:r>
        </a:p>
      </dgm:t>
    </dgm:pt>
    <dgm:pt modelId="{DF289DD7-0BFB-4A78-96C9-E7CFC14011B2}" type="parTrans" cxnId="{39638A07-4B5A-49E7-99B3-307967F2B8B0}">
      <dgm:prSet/>
      <dgm:spPr/>
      <dgm:t>
        <a:bodyPr/>
        <a:lstStyle/>
        <a:p>
          <a:endParaRPr lang="ru-RU"/>
        </a:p>
      </dgm:t>
    </dgm:pt>
    <dgm:pt modelId="{9A0D9EC5-AC59-4BEC-93DB-3C22DC62CF6D}" type="sibTrans" cxnId="{39638A07-4B5A-49E7-99B3-307967F2B8B0}">
      <dgm:prSet/>
      <dgm:spPr/>
      <dgm:t>
        <a:bodyPr/>
        <a:lstStyle/>
        <a:p>
          <a:endParaRPr lang="ru-RU"/>
        </a:p>
      </dgm:t>
    </dgm:pt>
    <dgm:pt modelId="{46770EDA-0D44-46F7-A557-D4F8355AE14A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Муниципальные программы</a:t>
          </a:r>
        </a:p>
      </dgm:t>
    </dgm:pt>
    <dgm:pt modelId="{D64A3A81-CF13-425D-988D-39909EFFB0F5}" type="parTrans" cxnId="{5A6264DE-B0EE-4B6B-9562-AB8A3F7FDCFD}">
      <dgm:prSet/>
      <dgm:spPr/>
      <dgm:t>
        <a:bodyPr/>
        <a:lstStyle/>
        <a:p>
          <a:endParaRPr lang="ru-RU"/>
        </a:p>
      </dgm:t>
    </dgm:pt>
    <dgm:pt modelId="{65A7C3F3-0D77-45E8-87FF-13DFCCBC6748}" type="sibTrans" cxnId="{5A6264DE-B0EE-4B6B-9562-AB8A3F7FDCFD}">
      <dgm:prSet/>
      <dgm:spPr/>
      <dgm:t>
        <a:bodyPr/>
        <a:lstStyle/>
        <a:p>
          <a:endParaRPr lang="ru-RU"/>
        </a:p>
      </dgm:t>
    </dgm:pt>
    <dgm:pt modelId="{20A37652-AF66-4F6F-8900-09F9D3F17792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Проекты развития </a:t>
          </a:r>
        </a:p>
      </dgm:t>
    </dgm:pt>
    <dgm:pt modelId="{11B3DA5A-3AC2-46E9-BEFC-AFAC347A2931}" type="parTrans" cxnId="{106FD09F-9123-4E1B-B53B-F38FB453EA1B}">
      <dgm:prSet/>
      <dgm:spPr/>
      <dgm:t>
        <a:bodyPr/>
        <a:lstStyle/>
        <a:p>
          <a:endParaRPr lang="ru-RU"/>
        </a:p>
      </dgm:t>
    </dgm:pt>
    <dgm:pt modelId="{EAE6AB18-DF64-4775-9129-EF39CA34EA50}" type="sibTrans" cxnId="{106FD09F-9123-4E1B-B53B-F38FB453EA1B}">
      <dgm:prSet/>
      <dgm:spPr/>
      <dgm:t>
        <a:bodyPr/>
        <a:lstStyle/>
        <a:p>
          <a:endParaRPr lang="ru-RU"/>
        </a:p>
      </dgm:t>
    </dgm:pt>
    <dgm:pt modelId="{EDC453DD-9472-4229-981D-467B165EE6E8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Федеральное законодательство</a:t>
          </a:r>
        </a:p>
      </dgm:t>
    </dgm:pt>
    <dgm:pt modelId="{15441BC1-626F-466E-8DD1-0B55076A6AF8}" type="parTrans" cxnId="{928E585B-6E44-429D-839B-19BBBD909114}">
      <dgm:prSet/>
      <dgm:spPr/>
      <dgm:t>
        <a:bodyPr/>
        <a:lstStyle/>
        <a:p>
          <a:endParaRPr lang="ru-RU"/>
        </a:p>
      </dgm:t>
    </dgm:pt>
    <dgm:pt modelId="{4692764E-FC93-44A5-AD27-A45A5CFF7232}" type="sibTrans" cxnId="{928E585B-6E44-429D-839B-19BBBD909114}">
      <dgm:prSet/>
      <dgm:spPr/>
      <dgm:t>
        <a:bodyPr/>
        <a:lstStyle/>
        <a:p>
          <a:endParaRPr lang="ru-RU"/>
        </a:p>
      </dgm:t>
    </dgm:pt>
    <dgm:pt modelId="{FE402BA1-570E-445F-98A3-645CD98DA8D7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1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Стратегия развития туризма в РФ на период до 2035 года</a:t>
          </a:r>
        </a:p>
      </dgm:t>
    </dgm:pt>
    <dgm:pt modelId="{DBF11DB2-C61B-4B60-9D8B-F21E85CADAD5}" type="parTrans" cxnId="{B45C558A-B994-455D-8BF0-F11D609B3C79}">
      <dgm:prSet/>
      <dgm:spPr/>
      <dgm:t>
        <a:bodyPr/>
        <a:lstStyle/>
        <a:p>
          <a:endParaRPr lang="ru-RU"/>
        </a:p>
      </dgm:t>
    </dgm:pt>
    <dgm:pt modelId="{3EE25665-4D88-4511-80AE-0F9234A4F4DA}" type="sibTrans" cxnId="{B45C558A-B994-455D-8BF0-F11D609B3C79}">
      <dgm:prSet/>
      <dgm:spPr/>
      <dgm:t>
        <a:bodyPr/>
        <a:lstStyle/>
        <a:p>
          <a:endParaRPr lang="ru-RU"/>
        </a:p>
      </dgm:t>
    </dgm:pt>
    <dgm:pt modelId="{BF9AE7C7-9B7D-4A14-8BB3-A19DBFC85A68}">
      <dgm:prSet custT="1"/>
      <dgm:spPr>
        <a:noFill/>
        <a:ln w="12700">
          <a:solidFill>
            <a:srgbClr val="006666"/>
          </a:solidFill>
        </a:ln>
      </dgm:spPr>
      <dgm:t>
        <a:bodyPr/>
        <a:lstStyle/>
        <a:p>
          <a:r>
            <a:rPr lang="ru-RU" sz="1200" dirty="0">
              <a:solidFill>
                <a:schemeClr val="tx1">
                  <a:lumMod val="95000"/>
                  <a:lumOff val="5000"/>
                </a:schemeClr>
              </a:solidFill>
            </a:rPr>
            <a:t>Национальные проекты</a:t>
          </a:r>
        </a:p>
      </dgm:t>
    </dgm:pt>
    <dgm:pt modelId="{90447605-0AB0-494B-8421-BCEBCD4EC8B9}" type="sibTrans" cxnId="{B648A9BA-8A0F-41A5-8DB3-606F48473452}">
      <dgm:prSet/>
      <dgm:spPr/>
      <dgm:t>
        <a:bodyPr/>
        <a:lstStyle/>
        <a:p>
          <a:endParaRPr lang="ru-RU"/>
        </a:p>
      </dgm:t>
    </dgm:pt>
    <dgm:pt modelId="{F81EF7CD-4684-4A6A-9E80-AE706E9E4138}" type="parTrans" cxnId="{B648A9BA-8A0F-41A5-8DB3-606F48473452}">
      <dgm:prSet/>
      <dgm:spPr/>
      <dgm:t>
        <a:bodyPr/>
        <a:lstStyle/>
        <a:p>
          <a:endParaRPr lang="ru-RU"/>
        </a:p>
      </dgm:t>
    </dgm:pt>
    <dgm:pt modelId="{59F1E92E-E561-4E30-8629-5493990AF129}" type="pres">
      <dgm:prSet presAssocID="{60400A07-7F84-47A6-A8BD-3F1B3A819C6B}" presName="theList" presStyleCnt="0">
        <dgm:presLayoutVars>
          <dgm:dir/>
          <dgm:animLvl val="lvl"/>
          <dgm:resizeHandles val="exact"/>
        </dgm:presLayoutVars>
      </dgm:prSet>
      <dgm:spPr/>
    </dgm:pt>
    <dgm:pt modelId="{67EAF8F1-0A13-40C8-B79B-98EE39EC89E6}" type="pres">
      <dgm:prSet presAssocID="{CF7CD72C-0A77-4609-9675-0B80AFC6A8CC}" presName="compNode" presStyleCnt="0"/>
      <dgm:spPr/>
    </dgm:pt>
    <dgm:pt modelId="{7394C387-F547-47F6-9148-F5EE2318D221}" type="pres">
      <dgm:prSet presAssocID="{CF7CD72C-0A77-4609-9675-0B80AFC6A8CC}" presName="aNode" presStyleLbl="bgShp" presStyleIdx="0" presStyleCnt="3"/>
      <dgm:spPr/>
    </dgm:pt>
    <dgm:pt modelId="{2282D82E-BD7E-45EE-B552-9E806F1E107E}" type="pres">
      <dgm:prSet presAssocID="{CF7CD72C-0A77-4609-9675-0B80AFC6A8CC}" presName="textNode" presStyleLbl="bgShp" presStyleIdx="0" presStyleCnt="3"/>
      <dgm:spPr/>
    </dgm:pt>
    <dgm:pt modelId="{2C07D01E-C32D-4A2F-A680-929D37B9A7C8}" type="pres">
      <dgm:prSet presAssocID="{CF7CD72C-0A77-4609-9675-0B80AFC6A8CC}" presName="compChildNode" presStyleCnt="0"/>
      <dgm:spPr/>
    </dgm:pt>
    <dgm:pt modelId="{8E881331-56D5-4624-8678-4D60F87688AA}" type="pres">
      <dgm:prSet presAssocID="{CF7CD72C-0A77-4609-9675-0B80AFC6A8CC}" presName="theInnerList" presStyleCnt="0"/>
      <dgm:spPr/>
    </dgm:pt>
    <dgm:pt modelId="{60A395A8-59D0-4455-8CA9-D08EAFEBD2D4}" type="pres">
      <dgm:prSet presAssocID="{EDC453DD-9472-4229-981D-467B165EE6E8}" presName="childNode" presStyleLbl="node1" presStyleIdx="0" presStyleCnt="13" custScaleX="111610" custScaleY="103229">
        <dgm:presLayoutVars>
          <dgm:bulletEnabled val="1"/>
        </dgm:presLayoutVars>
      </dgm:prSet>
      <dgm:spPr>
        <a:prstGeom prst="roundRect">
          <a:avLst/>
        </a:prstGeom>
      </dgm:spPr>
    </dgm:pt>
    <dgm:pt modelId="{50621680-1E8D-4B46-8A50-367D42D08B87}" type="pres">
      <dgm:prSet presAssocID="{EDC453DD-9472-4229-981D-467B165EE6E8}" presName="aSpace2" presStyleCnt="0"/>
      <dgm:spPr/>
    </dgm:pt>
    <dgm:pt modelId="{C12FECCA-D63F-4655-96A2-16B61A4F6DDB}" type="pres">
      <dgm:prSet presAssocID="{FE402BA1-570E-445F-98A3-645CD98DA8D7}" presName="childNode" presStyleLbl="node1" presStyleIdx="1" presStyleCnt="13" custScaleX="111610" custScaleY="103229">
        <dgm:presLayoutVars>
          <dgm:bulletEnabled val="1"/>
        </dgm:presLayoutVars>
      </dgm:prSet>
      <dgm:spPr>
        <a:prstGeom prst="roundRect">
          <a:avLst/>
        </a:prstGeom>
      </dgm:spPr>
    </dgm:pt>
    <dgm:pt modelId="{1F379ABC-ABCC-412B-BDF6-29C0C918E828}" type="pres">
      <dgm:prSet presAssocID="{FE402BA1-570E-445F-98A3-645CD98DA8D7}" presName="aSpace2" presStyleCnt="0"/>
      <dgm:spPr/>
    </dgm:pt>
    <dgm:pt modelId="{67FE4DA2-C67A-45B5-A09E-9EF5D41257CE}" type="pres">
      <dgm:prSet presAssocID="{BF9AE7C7-9B7D-4A14-8BB3-A19DBFC85A68}" presName="childNode" presStyleLbl="node1" presStyleIdx="2" presStyleCnt="13" custScaleX="111610" custScaleY="103229">
        <dgm:presLayoutVars>
          <dgm:bulletEnabled val="1"/>
        </dgm:presLayoutVars>
      </dgm:prSet>
      <dgm:spPr>
        <a:prstGeom prst="roundRect">
          <a:avLst/>
        </a:prstGeom>
      </dgm:spPr>
    </dgm:pt>
    <dgm:pt modelId="{7A0D80B8-4CCA-4FAE-A7FF-3523605F5B2B}" type="pres">
      <dgm:prSet presAssocID="{BF9AE7C7-9B7D-4A14-8BB3-A19DBFC85A68}" presName="aSpace2" presStyleCnt="0"/>
      <dgm:spPr/>
    </dgm:pt>
    <dgm:pt modelId="{8A736C9A-C307-4BA2-87AD-F0184FCE12FB}" type="pres">
      <dgm:prSet presAssocID="{85B3823A-6E8E-436E-9B42-AE5B49D619F5}" presName="childNode" presStyleLbl="node1" presStyleIdx="3" presStyleCnt="13" custScaleX="111610" custScaleY="103229">
        <dgm:presLayoutVars>
          <dgm:bulletEnabled val="1"/>
        </dgm:presLayoutVars>
      </dgm:prSet>
      <dgm:spPr>
        <a:prstGeom prst="roundRect">
          <a:avLst/>
        </a:prstGeom>
      </dgm:spPr>
    </dgm:pt>
    <dgm:pt modelId="{0F1EDA7D-7802-4646-95A9-B6057BF8C81C}" type="pres">
      <dgm:prSet presAssocID="{85B3823A-6E8E-436E-9B42-AE5B49D619F5}" presName="aSpace2" presStyleCnt="0"/>
      <dgm:spPr/>
    </dgm:pt>
    <dgm:pt modelId="{8A8DF4F2-C2CF-4E5C-A498-115496CE31D8}" type="pres">
      <dgm:prSet presAssocID="{70115B07-783D-493F-9B19-38F718B360D0}" presName="childNode" presStyleLbl="node1" presStyleIdx="4" presStyleCnt="13" custScaleX="111610" custScaleY="103229">
        <dgm:presLayoutVars>
          <dgm:bulletEnabled val="1"/>
        </dgm:presLayoutVars>
      </dgm:prSet>
      <dgm:spPr>
        <a:prstGeom prst="roundRect">
          <a:avLst/>
        </a:prstGeom>
      </dgm:spPr>
    </dgm:pt>
    <dgm:pt modelId="{AE874A0B-BEA7-4705-875F-0E00924ED487}" type="pres">
      <dgm:prSet presAssocID="{CF7CD72C-0A77-4609-9675-0B80AFC6A8CC}" presName="aSpace" presStyleCnt="0"/>
      <dgm:spPr/>
    </dgm:pt>
    <dgm:pt modelId="{F80F40C7-1F6F-4D9E-B009-26D720EBE83F}" type="pres">
      <dgm:prSet presAssocID="{F9EC8A34-6CDB-49CE-A99D-73109125C345}" presName="compNode" presStyleCnt="0"/>
      <dgm:spPr/>
    </dgm:pt>
    <dgm:pt modelId="{56AAD3B1-1045-4538-B987-0361F4BBAF85}" type="pres">
      <dgm:prSet presAssocID="{F9EC8A34-6CDB-49CE-A99D-73109125C345}" presName="aNode" presStyleLbl="bgShp" presStyleIdx="1" presStyleCnt="3"/>
      <dgm:spPr/>
    </dgm:pt>
    <dgm:pt modelId="{94E99C0F-3B46-4B94-A4F0-F8BCBACF8C0E}" type="pres">
      <dgm:prSet presAssocID="{F9EC8A34-6CDB-49CE-A99D-73109125C345}" presName="textNode" presStyleLbl="bgShp" presStyleIdx="1" presStyleCnt="3"/>
      <dgm:spPr/>
    </dgm:pt>
    <dgm:pt modelId="{54DACFF0-9734-43EA-A8D7-6BBAB057D631}" type="pres">
      <dgm:prSet presAssocID="{F9EC8A34-6CDB-49CE-A99D-73109125C345}" presName="compChildNode" presStyleCnt="0"/>
      <dgm:spPr/>
    </dgm:pt>
    <dgm:pt modelId="{8AD51415-AB36-4F12-B489-0BB899A101EE}" type="pres">
      <dgm:prSet presAssocID="{F9EC8A34-6CDB-49CE-A99D-73109125C345}" presName="theInnerList" presStyleCnt="0"/>
      <dgm:spPr/>
    </dgm:pt>
    <dgm:pt modelId="{2BF718FF-6F75-4ADF-8941-1F7D2A7EA138}" type="pres">
      <dgm:prSet presAssocID="{8B07C09D-14F6-4B57-AE5F-E6AA2507AE07}" presName="childNode" presStyleLbl="node1" presStyleIdx="5" presStyleCnt="13" custScaleX="119582" custScaleY="126485">
        <dgm:presLayoutVars>
          <dgm:bulletEnabled val="1"/>
        </dgm:presLayoutVars>
      </dgm:prSet>
      <dgm:spPr>
        <a:prstGeom prst="roundRect">
          <a:avLst/>
        </a:prstGeom>
      </dgm:spPr>
    </dgm:pt>
    <dgm:pt modelId="{45E4237C-E935-4B78-995F-6939E08D8039}" type="pres">
      <dgm:prSet presAssocID="{8B07C09D-14F6-4B57-AE5F-E6AA2507AE07}" presName="aSpace2" presStyleCnt="0"/>
      <dgm:spPr/>
    </dgm:pt>
    <dgm:pt modelId="{65DA4D2A-3DC2-41CA-8266-48AAA8244A33}" type="pres">
      <dgm:prSet presAssocID="{0F6C893A-BB46-486E-A3AF-A384076D0886}" presName="childNode" presStyleLbl="node1" presStyleIdx="6" presStyleCnt="13" custScaleX="119582" custScaleY="163565">
        <dgm:presLayoutVars>
          <dgm:bulletEnabled val="1"/>
        </dgm:presLayoutVars>
      </dgm:prSet>
      <dgm:spPr>
        <a:prstGeom prst="roundRect">
          <a:avLst/>
        </a:prstGeom>
      </dgm:spPr>
    </dgm:pt>
    <dgm:pt modelId="{F5FCC38E-8A49-4FD0-BE23-B0742BFEA420}" type="pres">
      <dgm:prSet presAssocID="{0F6C893A-BB46-486E-A3AF-A384076D0886}" presName="aSpace2" presStyleCnt="0"/>
      <dgm:spPr/>
    </dgm:pt>
    <dgm:pt modelId="{2061E396-CD52-4A90-9B4C-7FC7DD428C3D}" type="pres">
      <dgm:prSet presAssocID="{5EF31E30-00AF-41C0-878C-8E03566ED9CA}" presName="childNode" presStyleLbl="node1" presStyleIdx="7" presStyleCnt="13" custScaleX="126544" custScaleY="166581">
        <dgm:presLayoutVars>
          <dgm:bulletEnabled val="1"/>
        </dgm:presLayoutVars>
      </dgm:prSet>
      <dgm:spPr>
        <a:prstGeom prst="roundRect">
          <a:avLst/>
        </a:prstGeom>
      </dgm:spPr>
    </dgm:pt>
    <dgm:pt modelId="{534CC39C-4D33-4193-93D9-56B4B97DE0E9}" type="pres">
      <dgm:prSet presAssocID="{F9EC8A34-6CDB-49CE-A99D-73109125C345}" presName="aSpace" presStyleCnt="0"/>
      <dgm:spPr/>
    </dgm:pt>
    <dgm:pt modelId="{57220D52-C0C0-4E02-AC6E-9DA9A0FE4828}" type="pres">
      <dgm:prSet presAssocID="{0CE9F4AA-CC3E-4639-B356-BD6597A8FD86}" presName="compNode" presStyleCnt="0"/>
      <dgm:spPr/>
    </dgm:pt>
    <dgm:pt modelId="{4B79AE94-871A-489A-BC59-BCE064EAB80E}" type="pres">
      <dgm:prSet presAssocID="{0CE9F4AA-CC3E-4639-B356-BD6597A8FD86}" presName="aNode" presStyleLbl="bgShp" presStyleIdx="2" presStyleCnt="3"/>
      <dgm:spPr/>
    </dgm:pt>
    <dgm:pt modelId="{9948FDB0-89E8-444F-B61E-2D55D4042FAD}" type="pres">
      <dgm:prSet presAssocID="{0CE9F4AA-CC3E-4639-B356-BD6597A8FD86}" presName="textNode" presStyleLbl="bgShp" presStyleIdx="2" presStyleCnt="3"/>
      <dgm:spPr/>
    </dgm:pt>
    <dgm:pt modelId="{1EE8B018-D27E-461A-B9B9-B5C1D24851D0}" type="pres">
      <dgm:prSet presAssocID="{0CE9F4AA-CC3E-4639-B356-BD6597A8FD86}" presName="compChildNode" presStyleCnt="0"/>
      <dgm:spPr/>
    </dgm:pt>
    <dgm:pt modelId="{98EC81B3-9B13-4766-AB14-C580A2593EB2}" type="pres">
      <dgm:prSet presAssocID="{0CE9F4AA-CC3E-4639-B356-BD6597A8FD86}" presName="theInnerList" presStyleCnt="0"/>
      <dgm:spPr/>
    </dgm:pt>
    <dgm:pt modelId="{3C6F3113-47AB-4710-8D17-859E8A29EABA}" type="pres">
      <dgm:prSet presAssocID="{0D0E664B-89DE-444B-86E1-F7AD7454FB37}" presName="childNode" presStyleLbl="node1" presStyleIdx="8" presStyleCnt="13" custScaleX="111610">
        <dgm:presLayoutVars>
          <dgm:bulletEnabled val="1"/>
        </dgm:presLayoutVars>
      </dgm:prSet>
      <dgm:spPr>
        <a:prstGeom prst="roundRect">
          <a:avLst/>
        </a:prstGeom>
      </dgm:spPr>
    </dgm:pt>
    <dgm:pt modelId="{D9AA6CD8-F6A8-4BBC-9FC2-D01287568FBE}" type="pres">
      <dgm:prSet presAssocID="{0D0E664B-89DE-444B-86E1-F7AD7454FB37}" presName="aSpace2" presStyleCnt="0"/>
      <dgm:spPr/>
    </dgm:pt>
    <dgm:pt modelId="{828B46D1-5F86-4E14-9342-3509F1D46519}" type="pres">
      <dgm:prSet presAssocID="{73CB5A84-404F-4195-B27E-C485A653F9BE}" presName="childNode" presStyleLbl="node1" presStyleIdx="9" presStyleCnt="13" custScaleX="111610">
        <dgm:presLayoutVars>
          <dgm:bulletEnabled val="1"/>
        </dgm:presLayoutVars>
      </dgm:prSet>
      <dgm:spPr>
        <a:prstGeom prst="roundRect">
          <a:avLst/>
        </a:prstGeom>
      </dgm:spPr>
    </dgm:pt>
    <dgm:pt modelId="{C102B8FD-6A27-4F2B-8F62-FA4DBF7B3916}" type="pres">
      <dgm:prSet presAssocID="{73CB5A84-404F-4195-B27E-C485A653F9BE}" presName="aSpace2" presStyleCnt="0"/>
      <dgm:spPr/>
    </dgm:pt>
    <dgm:pt modelId="{D726BB59-C0A0-48CD-AF7B-F1D396592C7B}" type="pres">
      <dgm:prSet presAssocID="{ADD19006-894F-4531-B82F-206C37D524CD}" presName="childNode" presStyleLbl="node1" presStyleIdx="10" presStyleCnt="13" custScaleX="111610">
        <dgm:presLayoutVars>
          <dgm:bulletEnabled val="1"/>
        </dgm:presLayoutVars>
      </dgm:prSet>
      <dgm:spPr>
        <a:prstGeom prst="roundRect">
          <a:avLst/>
        </a:prstGeom>
      </dgm:spPr>
    </dgm:pt>
    <dgm:pt modelId="{B614F75C-43A0-4CEA-A3EA-756EF4D6D7D5}" type="pres">
      <dgm:prSet presAssocID="{ADD19006-894F-4531-B82F-206C37D524CD}" presName="aSpace2" presStyleCnt="0"/>
      <dgm:spPr/>
    </dgm:pt>
    <dgm:pt modelId="{9F837E85-A49C-48FC-B73E-3F59DBB39C93}" type="pres">
      <dgm:prSet presAssocID="{46770EDA-0D44-46F7-A557-D4F8355AE14A}" presName="childNode" presStyleLbl="node1" presStyleIdx="11" presStyleCnt="13" custScaleX="111610">
        <dgm:presLayoutVars>
          <dgm:bulletEnabled val="1"/>
        </dgm:presLayoutVars>
      </dgm:prSet>
      <dgm:spPr>
        <a:prstGeom prst="roundRect">
          <a:avLst/>
        </a:prstGeom>
      </dgm:spPr>
    </dgm:pt>
    <dgm:pt modelId="{0FAC294D-B783-4A6C-8B86-8C031A3F5029}" type="pres">
      <dgm:prSet presAssocID="{46770EDA-0D44-46F7-A557-D4F8355AE14A}" presName="aSpace2" presStyleCnt="0"/>
      <dgm:spPr/>
    </dgm:pt>
    <dgm:pt modelId="{4714A04F-3827-4D1E-85A6-8FA1030E149D}" type="pres">
      <dgm:prSet presAssocID="{20A37652-AF66-4F6F-8900-09F9D3F17792}" presName="childNode" presStyleLbl="node1" presStyleIdx="12" presStyleCnt="13" custScaleX="11161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9638A07-4B5A-49E7-99B3-307967F2B8B0}" srcId="{0CE9F4AA-CC3E-4639-B356-BD6597A8FD86}" destId="{ADD19006-894F-4531-B82F-206C37D524CD}" srcOrd="2" destOrd="0" parTransId="{DF289DD7-0BFB-4A78-96C9-E7CFC14011B2}" sibTransId="{9A0D9EC5-AC59-4BEC-93DB-3C22DC62CF6D}"/>
    <dgm:cxn modelId="{5BDDBD0B-42DE-48B4-94DD-DE338168C281}" type="presOf" srcId="{70115B07-783D-493F-9B19-38F718B360D0}" destId="{8A8DF4F2-C2CF-4E5C-A498-115496CE31D8}" srcOrd="0" destOrd="0" presId="urn:microsoft.com/office/officeart/2005/8/layout/lProcess2"/>
    <dgm:cxn modelId="{1F97E215-ACAD-49C1-9866-D886D3D1B165}" srcId="{F9EC8A34-6CDB-49CE-A99D-73109125C345}" destId="{0F6C893A-BB46-486E-A3AF-A384076D0886}" srcOrd="1" destOrd="0" parTransId="{3A267EB3-B9D3-4805-9B6D-B49A103D0B12}" sibTransId="{B186FF8C-80A2-420B-B5CA-8523F9296CFA}"/>
    <dgm:cxn modelId="{4170CE17-5474-453E-9CCA-DA2CFF0DF1C9}" type="presOf" srcId="{20A37652-AF66-4F6F-8900-09F9D3F17792}" destId="{4714A04F-3827-4D1E-85A6-8FA1030E149D}" srcOrd="0" destOrd="0" presId="urn:microsoft.com/office/officeart/2005/8/layout/lProcess2"/>
    <dgm:cxn modelId="{CDE3481C-6B75-44CC-9BA6-FBF28F2D74F3}" srcId="{0CE9F4AA-CC3E-4639-B356-BD6597A8FD86}" destId="{73CB5A84-404F-4195-B27E-C485A653F9BE}" srcOrd="1" destOrd="0" parTransId="{E86E5B0E-9DB0-4657-8143-B266EAEFCBBC}" sibTransId="{5AEB6785-7C17-491C-959B-6C483A456A0F}"/>
    <dgm:cxn modelId="{C7E2DD28-FF6A-484A-9D84-5F8B58D0A98B}" type="presOf" srcId="{F9EC8A34-6CDB-49CE-A99D-73109125C345}" destId="{56AAD3B1-1045-4538-B987-0361F4BBAF85}" srcOrd="0" destOrd="0" presId="urn:microsoft.com/office/officeart/2005/8/layout/lProcess2"/>
    <dgm:cxn modelId="{71F77A2D-8018-462A-92F8-860EA31A72A6}" srcId="{60400A07-7F84-47A6-A8BD-3F1B3A819C6B}" destId="{CF7CD72C-0A77-4609-9675-0B80AFC6A8CC}" srcOrd="0" destOrd="0" parTransId="{225EB342-5B72-46C1-BCEB-04280590877D}" sibTransId="{1A703E61-0562-41EA-AB9E-4978AFB6E949}"/>
    <dgm:cxn modelId="{DB1ADC2E-EC40-4A8A-9518-07470CC2D56B}" type="presOf" srcId="{FE402BA1-570E-445F-98A3-645CD98DA8D7}" destId="{C12FECCA-D63F-4655-96A2-16B61A4F6DDB}" srcOrd="0" destOrd="0" presId="urn:microsoft.com/office/officeart/2005/8/layout/lProcess2"/>
    <dgm:cxn modelId="{3F822A36-F575-4F39-A3B5-22C6EEDE3B3A}" type="presOf" srcId="{73CB5A84-404F-4195-B27E-C485A653F9BE}" destId="{828B46D1-5F86-4E14-9342-3509F1D46519}" srcOrd="0" destOrd="0" presId="urn:microsoft.com/office/officeart/2005/8/layout/lProcess2"/>
    <dgm:cxn modelId="{5154243B-1859-4529-92CE-74CF9F256F4B}" srcId="{CF7CD72C-0A77-4609-9675-0B80AFC6A8CC}" destId="{70115B07-783D-493F-9B19-38F718B360D0}" srcOrd="4" destOrd="0" parTransId="{2940551F-AB8E-4291-B6A4-A2994A742CD5}" sibTransId="{E62A87E6-78DF-407D-B22C-7F5C4F41DBA9}"/>
    <dgm:cxn modelId="{928E585B-6E44-429D-839B-19BBBD909114}" srcId="{CF7CD72C-0A77-4609-9675-0B80AFC6A8CC}" destId="{EDC453DD-9472-4229-981D-467B165EE6E8}" srcOrd="0" destOrd="0" parTransId="{15441BC1-626F-466E-8DD1-0B55076A6AF8}" sibTransId="{4692764E-FC93-44A5-AD27-A45A5CFF7232}"/>
    <dgm:cxn modelId="{42087D41-7B17-455B-9696-BAB2A48A54EB}" type="presOf" srcId="{0F6C893A-BB46-486E-A3AF-A384076D0886}" destId="{65DA4D2A-3DC2-41CA-8266-48AAA8244A33}" srcOrd="0" destOrd="0" presId="urn:microsoft.com/office/officeart/2005/8/layout/lProcess2"/>
    <dgm:cxn modelId="{3D8D0367-1057-4E66-A5BF-E978944B9729}" type="presOf" srcId="{46770EDA-0D44-46F7-A557-D4F8355AE14A}" destId="{9F837E85-A49C-48FC-B73E-3F59DBB39C93}" srcOrd="0" destOrd="0" presId="urn:microsoft.com/office/officeart/2005/8/layout/lProcess2"/>
    <dgm:cxn modelId="{55C90173-5ECD-4E9E-92F2-2B399BEC1482}" type="presOf" srcId="{ADD19006-894F-4531-B82F-206C37D524CD}" destId="{D726BB59-C0A0-48CD-AF7B-F1D396592C7B}" srcOrd="0" destOrd="0" presId="urn:microsoft.com/office/officeart/2005/8/layout/lProcess2"/>
    <dgm:cxn modelId="{48F0E354-74E0-4369-BBDC-6CE480C9BBDA}" srcId="{60400A07-7F84-47A6-A8BD-3F1B3A819C6B}" destId="{0CE9F4AA-CC3E-4639-B356-BD6597A8FD86}" srcOrd="2" destOrd="0" parTransId="{7365C185-3F2C-47A8-A372-5E303C8B6B5A}" sibTransId="{808D8D4F-3E1B-44A6-BC50-F09C1F9B8825}"/>
    <dgm:cxn modelId="{A6CD9579-ACFC-4528-BDE6-74D151515AB6}" srcId="{60400A07-7F84-47A6-A8BD-3F1B3A819C6B}" destId="{F9EC8A34-6CDB-49CE-A99D-73109125C345}" srcOrd="1" destOrd="0" parTransId="{43361A58-F353-4552-ADF5-4177315FDD5E}" sibTransId="{168682A3-E926-4849-920B-2FE1300AE3AE}"/>
    <dgm:cxn modelId="{B6D6EC7F-8B6B-4608-9F28-BFA956BAD446}" srcId="{CF7CD72C-0A77-4609-9675-0B80AFC6A8CC}" destId="{85B3823A-6E8E-436E-9B42-AE5B49D619F5}" srcOrd="3" destOrd="0" parTransId="{712B9F28-14B3-4ED5-8045-C84D94ABF12A}" sibTransId="{B064E12D-56BE-40FF-B9E1-95E8B0AF051F}"/>
    <dgm:cxn modelId="{9CEC8289-73D1-46D8-AF5B-83AC06DE783F}" type="presOf" srcId="{CF7CD72C-0A77-4609-9675-0B80AFC6A8CC}" destId="{7394C387-F547-47F6-9148-F5EE2318D221}" srcOrd="0" destOrd="0" presId="urn:microsoft.com/office/officeart/2005/8/layout/lProcess2"/>
    <dgm:cxn modelId="{B45C558A-B994-455D-8BF0-F11D609B3C79}" srcId="{CF7CD72C-0A77-4609-9675-0B80AFC6A8CC}" destId="{FE402BA1-570E-445F-98A3-645CD98DA8D7}" srcOrd="1" destOrd="0" parTransId="{DBF11DB2-C61B-4B60-9D8B-F21E85CADAD5}" sibTransId="{3EE25665-4D88-4511-80AE-0F9234A4F4DA}"/>
    <dgm:cxn modelId="{106FD09F-9123-4E1B-B53B-F38FB453EA1B}" srcId="{0CE9F4AA-CC3E-4639-B356-BD6597A8FD86}" destId="{20A37652-AF66-4F6F-8900-09F9D3F17792}" srcOrd="4" destOrd="0" parTransId="{11B3DA5A-3AC2-46E9-BEFC-AFAC347A2931}" sibTransId="{EAE6AB18-DF64-4775-9129-EF39CA34EA50}"/>
    <dgm:cxn modelId="{60A25BAD-E059-4382-9076-FB6A293F890F}" type="presOf" srcId="{F9EC8A34-6CDB-49CE-A99D-73109125C345}" destId="{94E99C0F-3B46-4B94-A4F0-F8BCBACF8C0E}" srcOrd="1" destOrd="0" presId="urn:microsoft.com/office/officeart/2005/8/layout/lProcess2"/>
    <dgm:cxn modelId="{FEB8C2B2-3A1C-4DB7-8D35-D70F0BF7C9B0}" type="presOf" srcId="{EDC453DD-9472-4229-981D-467B165EE6E8}" destId="{60A395A8-59D0-4455-8CA9-D08EAFEBD2D4}" srcOrd="0" destOrd="0" presId="urn:microsoft.com/office/officeart/2005/8/layout/lProcess2"/>
    <dgm:cxn modelId="{B648A9BA-8A0F-41A5-8DB3-606F48473452}" srcId="{CF7CD72C-0A77-4609-9675-0B80AFC6A8CC}" destId="{BF9AE7C7-9B7D-4A14-8BB3-A19DBFC85A68}" srcOrd="2" destOrd="0" parTransId="{F81EF7CD-4684-4A6A-9E80-AE706E9E4138}" sibTransId="{90447605-0AB0-494B-8421-BCEBCD4EC8B9}"/>
    <dgm:cxn modelId="{013E34BE-E2BC-4B10-A0E7-60FC3556DB4B}" srcId="{0CE9F4AA-CC3E-4639-B356-BD6597A8FD86}" destId="{0D0E664B-89DE-444B-86E1-F7AD7454FB37}" srcOrd="0" destOrd="0" parTransId="{03A688DB-490A-45FB-B955-283C06B5A027}" sibTransId="{3763D93E-F7DC-4893-8D0D-753510839F56}"/>
    <dgm:cxn modelId="{8A169CBE-D852-4479-8A79-6C3272F85DD1}" srcId="{F9EC8A34-6CDB-49CE-A99D-73109125C345}" destId="{8B07C09D-14F6-4B57-AE5F-E6AA2507AE07}" srcOrd="0" destOrd="0" parTransId="{2163CD90-C070-42B3-8AB9-78EDDDA6BE13}" sibTransId="{B5E6728D-743D-4431-8943-04095555EBD5}"/>
    <dgm:cxn modelId="{5C227DC8-7CCE-423A-B607-73E5D5CAAEE9}" srcId="{F9EC8A34-6CDB-49CE-A99D-73109125C345}" destId="{5EF31E30-00AF-41C0-878C-8E03566ED9CA}" srcOrd="2" destOrd="0" parTransId="{E6FE078D-44BF-43A9-A087-E2343421C9FA}" sibTransId="{D99492F4-CBF8-40D8-AF9B-BA238BB5A84F}"/>
    <dgm:cxn modelId="{BA7A6ED7-6EB6-43AE-AD9E-5C810661F335}" type="presOf" srcId="{8B07C09D-14F6-4B57-AE5F-E6AA2507AE07}" destId="{2BF718FF-6F75-4ADF-8941-1F7D2A7EA138}" srcOrd="0" destOrd="0" presId="urn:microsoft.com/office/officeart/2005/8/layout/lProcess2"/>
    <dgm:cxn modelId="{1E727FD7-E538-418A-A3F7-65AAAB8DFDC3}" type="presOf" srcId="{0CE9F4AA-CC3E-4639-B356-BD6597A8FD86}" destId="{9948FDB0-89E8-444F-B61E-2D55D4042FAD}" srcOrd="1" destOrd="0" presId="urn:microsoft.com/office/officeart/2005/8/layout/lProcess2"/>
    <dgm:cxn modelId="{F467A7DA-1E52-4502-9F51-B29BBC46CFF2}" type="presOf" srcId="{60400A07-7F84-47A6-A8BD-3F1B3A819C6B}" destId="{59F1E92E-E561-4E30-8629-5493990AF129}" srcOrd="0" destOrd="0" presId="urn:microsoft.com/office/officeart/2005/8/layout/lProcess2"/>
    <dgm:cxn modelId="{5A6264DE-B0EE-4B6B-9562-AB8A3F7FDCFD}" srcId="{0CE9F4AA-CC3E-4639-B356-BD6597A8FD86}" destId="{46770EDA-0D44-46F7-A557-D4F8355AE14A}" srcOrd="3" destOrd="0" parTransId="{D64A3A81-CF13-425D-988D-39909EFFB0F5}" sibTransId="{65A7C3F3-0D77-45E8-87FF-13DFCCBC6748}"/>
    <dgm:cxn modelId="{B65CD7E6-5100-4604-8CE7-72FFC052A6C0}" type="presOf" srcId="{BF9AE7C7-9B7D-4A14-8BB3-A19DBFC85A68}" destId="{67FE4DA2-C67A-45B5-A09E-9EF5D41257CE}" srcOrd="0" destOrd="0" presId="urn:microsoft.com/office/officeart/2005/8/layout/lProcess2"/>
    <dgm:cxn modelId="{6E620EF3-8C70-4C06-B8FE-B78E3940643A}" type="presOf" srcId="{CF7CD72C-0A77-4609-9675-0B80AFC6A8CC}" destId="{2282D82E-BD7E-45EE-B552-9E806F1E107E}" srcOrd="1" destOrd="0" presId="urn:microsoft.com/office/officeart/2005/8/layout/lProcess2"/>
    <dgm:cxn modelId="{1D9A77F3-6560-4448-BF8E-65CEA64C7CF3}" type="presOf" srcId="{0D0E664B-89DE-444B-86E1-F7AD7454FB37}" destId="{3C6F3113-47AB-4710-8D17-859E8A29EABA}" srcOrd="0" destOrd="0" presId="urn:microsoft.com/office/officeart/2005/8/layout/lProcess2"/>
    <dgm:cxn modelId="{AE535BF5-0340-4403-9DE7-F23AA888F9D9}" type="presOf" srcId="{5EF31E30-00AF-41C0-878C-8E03566ED9CA}" destId="{2061E396-CD52-4A90-9B4C-7FC7DD428C3D}" srcOrd="0" destOrd="0" presId="urn:microsoft.com/office/officeart/2005/8/layout/lProcess2"/>
    <dgm:cxn modelId="{92A924FF-4064-4548-BFA3-3AFE607892C9}" type="presOf" srcId="{0CE9F4AA-CC3E-4639-B356-BD6597A8FD86}" destId="{4B79AE94-871A-489A-BC59-BCE064EAB80E}" srcOrd="0" destOrd="0" presId="urn:microsoft.com/office/officeart/2005/8/layout/lProcess2"/>
    <dgm:cxn modelId="{0D6E6EFF-ECF1-4DCF-B7DF-1ED381F5D2BE}" type="presOf" srcId="{85B3823A-6E8E-436E-9B42-AE5B49D619F5}" destId="{8A736C9A-C307-4BA2-87AD-F0184FCE12FB}" srcOrd="0" destOrd="0" presId="urn:microsoft.com/office/officeart/2005/8/layout/lProcess2"/>
    <dgm:cxn modelId="{098D3839-968D-452D-A995-1E45EDD61C53}" type="presParOf" srcId="{59F1E92E-E561-4E30-8629-5493990AF129}" destId="{67EAF8F1-0A13-40C8-B79B-98EE39EC89E6}" srcOrd="0" destOrd="0" presId="urn:microsoft.com/office/officeart/2005/8/layout/lProcess2"/>
    <dgm:cxn modelId="{8F22EBD3-F238-450E-9A6B-ADEB5AD634A8}" type="presParOf" srcId="{67EAF8F1-0A13-40C8-B79B-98EE39EC89E6}" destId="{7394C387-F547-47F6-9148-F5EE2318D221}" srcOrd="0" destOrd="0" presId="urn:microsoft.com/office/officeart/2005/8/layout/lProcess2"/>
    <dgm:cxn modelId="{D9D6F016-93D3-405A-B8CE-73811BD3A865}" type="presParOf" srcId="{67EAF8F1-0A13-40C8-B79B-98EE39EC89E6}" destId="{2282D82E-BD7E-45EE-B552-9E806F1E107E}" srcOrd="1" destOrd="0" presId="urn:microsoft.com/office/officeart/2005/8/layout/lProcess2"/>
    <dgm:cxn modelId="{81F50EDF-1BD4-4100-ABA2-BB32851AD4D7}" type="presParOf" srcId="{67EAF8F1-0A13-40C8-B79B-98EE39EC89E6}" destId="{2C07D01E-C32D-4A2F-A680-929D37B9A7C8}" srcOrd="2" destOrd="0" presId="urn:microsoft.com/office/officeart/2005/8/layout/lProcess2"/>
    <dgm:cxn modelId="{7EC8F08C-5CDA-4892-9C56-9AC7EDA9DC15}" type="presParOf" srcId="{2C07D01E-C32D-4A2F-A680-929D37B9A7C8}" destId="{8E881331-56D5-4624-8678-4D60F87688AA}" srcOrd="0" destOrd="0" presId="urn:microsoft.com/office/officeart/2005/8/layout/lProcess2"/>
    <dgm:cxn modelId="{CFCE0B04-9392-466B-A699-14297397D430}" type="presParOf" srcId="{8E881331-56D5-4624-8678-4D60F87688AA}" destId="{60A395A8-59D0-4455-8CA9-D08EAFEBD2D4}" srcOrd="0" destOrd="0" presId="urn:microsoft.com/office/officeart/2005/8/layout/lProcess2"/>
    <dgm:cxn modelId="{B9F720F3-0450-45E1-8CFC-455AAC2FA54A}" type="presParOf" srcId="{8E881331-56D5-4624-8678-4D60F87688AA}" destId="{50621680-1E8D-4B46-8A50-367D42D08B87}" srcOrd="1" destOrd="0" presId="urn:microsoft.com/office/officeart/2005/8/layout/lProcess2"/>
    <dgm:cxn modelId="{9FD643DD-88DD-4F50-95D5-7568CAD94F48}" type="presParOf" srcId="{8E881331-56D5-4624-8678-4D60F87688AA}" destId="{C12FECCA-D63F-4655-96A2-16B61A4F6DDB}" srcOrd="2" destOrd="0" presId="urn:microsoft.com/office/officeart/2005/8/layout/lProcess2"/>
    <dgm:cxn modelId="{901E6D0F-F07C-4DC7-AA1B-EB07E5E5FE89}" type="presParOf" srcId="{8E881331-56D5-4624-8678-4D60F87688AA}" destId="{1F379ABC-ABCC-412B-BDF6-29C0C918E828}" srcOrd="3" destOrd="0" presId="urn:microsoft.com/office/officeart/2005/8/layout/lProcess2"/>
    <dgm:cxn modelId="{0E41879C-7916-4888-B771-52495C271D22}" type="presParOf" srcId="{8E881331-56D5-4624-8678-4D60F87688AA}" destId="{67FE4DA2-C67A-45B5-A09E-9EF5D41257CE}" srcOrd="4" destOrd="0" presId="urn:microsoft.com/office/officeart/2005/8/layout/lProcess2"/>
    <dgm:cxn modelId="{AE15A10C-0940-4DCE-AA2E-92BD8DCB7742}" type="presParOf" srcId="{8E881331-56D5-4624-8678-4D60F87688AA}" destId="{7A0D80B8-4CCA-4FAE-A7FF-3523605F5B2B}" srcOrd="5" destOrd="0" presId="urn:microsoft.com/office/officeart/2005/8/layout/lProcess2"/>
    <dgm:cxn modelId="{124294B3-E8A9-453C-8191-931E1F97453D}" type="presParOf" srcId="{8E881331-56D5-4624-8678-4D60F87688AA}" destId="{8A736C9A-C307-4BA2-87AD-F0184FCE12FB}" srcOrd="6" destOrd="0" presId="urn:microsoft.com/office/officeart/2005/8/layout/lProcess2"/>
    <dgm:cxn modelId="{D1266329-165C-4D7F-9EB3-7224A0CD9EA1}" type="presParOf" srcId="{8E881331-56D5-4624-8678-4D60F87688AA}" destId="{0F1EDA7D-7802-4646-95A9-B6057BF8C81C}" srcOrd="7" destOrd="0" presId="urn:microsoft.com/office/officeart/2005/8/layout/lProcess2"/>
    <dgm:cxn modelId="{8F2373AE-981C-4D2F-B03E-A2FDCAFA3F75}" type="presParOf" srcId="{8E881331-56D5-4624-8678-4D60F87688AA}" destId="{8A8DF4F2-C2CF-4E5C-A498-115496CE31D8}" srcOrd="8" destOrd="0" presId="urn:microsoft.com/office/officeart/2005/8/layout/lProcess2"/>
    <dgm:cxn modelId="{5B1BBBD2-DC04-4905-9EE2-2967614AD090}" type="presParOf" srcId="{59F1E92E-E561-4E30-8629-5493990AF129}" destId="{AE874A0B-BEA7-4705-875F-0E00924ED487}" srcOrd="1" destOrd="0" presId="urn:microsoft.com/office/officeart/2005/8/layout/lProcess2"/>
    <dgm:cxn modelId="{79820FCC-D48D-4C88-9A11-06AF7C792E8C}" type="presParOf" srcId="{59F1E92E-E561-4E30-8629-5493990AF129}" destId="{F80F40C7-1F6F-4D9E-B009-26D720EBE83F}" srcOrd="2" destOrd="0" presId="urn:microsoft.com/office/officeart/2005/8/layout/lProcess2"/>
    <dgm:cxn modelId="{C889DEBB-F919-44D3-A7C6-6395A4441D77}" type="presParOf" srcId="{F80F40C7-1F6F-4D9E-B009-26D720EBE83F}" destId="{56AAD3B1-1045-4538-B987-0361F4BBAF85}" srcOrd="0" destOrd="0" presId="urn:microsoft.com/office/officeart/2005/8/layout/lProcess2"/>
    <dgm:cxn modelId="{AA655442-EB3A-45B3-8192-FE72165D7560}" type="presParOf" srcId="{F80F40C7-1F6F-4D9E-B009-26D720EBE83F}" destId="{94E99C0F-3B46-4B94-A4F0-F8BCBACF8C0E}" srcOrd="1" destOrd="0" presId="urn:microsoft.com/office/officeart/2005/8/layout/lProcess2"/>
    <dgm:cxn modelId="{33E2001F-E15C-49AA-A419-227F267BE255}" type="presParOf" srcId="{F80F40C7-1F6F-4D9E-B009-26D720EBE83F}" destId="{54DACFF0-9734-43EA-A8D7-6BBAB057D631}" srcOrd="2" destOrd="0" presId="urn:microsoft.com/office/officeart/2005/8/layout/lProcess2"/>
    <dgm:cxn modelId="{4DE115CF-CE75-4C35-8B6B-EA352D94D82E}" type="presParOf" srcId="{54DACFF0-9734-43EA-A8D7-6BBAB057D631}" destId="{8AD51415-AB36-4F12-B489-0BB899A101EE}" srcOrd="0" destOrd="0" presId="urn:microsoft.com/office/officeart/2005/8/layout/lProcess2"/>
    <dgm:cxn modelId="{4ED45962-45CB-405F-85D5-57005166B0B1}" type="presParOf" srcId="{8AD51415-AB36-4F12-B489-0BB899A101EE}" destId="{2BF718FF-6F75-4ADF-8941-1F7D2A7EA138}" srcOrd="0" destOrd="0" presId="urn:microsoft.com/office/officeart/2005/8/layout/lProcess2"/>
    <dgm:cxn modelId="{7A60DC26-ECF0-4C7D-98B8-59F595B08C00}" type="presParOf" srcId="{8AD51415-AB36-4F12-B489-0BB899A101EE}" destId="{45E4237C-E935-4B78-995F-6939E08D8039}" srcOrd="1" destOrd="0" presId="urn:microsoft.com/office/officeart/2005/8/layout/lProcess2"/>
    <dgm:cxn modelId="{84AD75AA-6826-43E1-941B-7CF1BD3EC817}" type="presParOf" srcId="{8AD51415-AB36-4F12-B489-0BB899A101EE}" destId="{65DA4D2A-3DC2-41CA-8266-48AAA8244A33}" srcOrd="2" destOrd="0" presId="urn:microsoft.com/office/officeart/2005/8/layout/lProcess2"/>
    <dgm:cxn modelId="{A239A8D8-64B2-4545-802F-BCA944107997}" type="presParOf" srcId="{8AD51415-AB36-4F12-B489-0BB899A101EE}" destId="{F5FCC38E-8A49-4FD0-BE23-B0742BFEA420}" srcOrd="3" destOrd="0" presId="urn:microsoft.com/office/officeart/2005/8/layout/lProcess2"/>
    <dgm:cxn modelId="{D860B066-DD6F-4C3E-BB10-34390480DC8C}" type="presParOf" srcId="{8AD51415-AB36-4F12-B489-0BB899A101EE}" destId="{2061E396-CD52-4A90-9B4C-7FC7DD428C3D}" srcOrd="4" destOrd="0" presId="urn:microsoft.com/office/officeart/2005/8/layout/lProcess2"/>
    <dgm:cxn modelId="{640BC5F9-E652-4390-9841-3E43B2DF7BFC}" type="presParOf" srcId="{59F1E92E-E561-4E30-8629-5493990AF129}" destId="{534CC39C-4D33-4193-93D9-56B4B97DE0E9}" srcOrd="3" destOrd="0" presId="urn:microsoft.com/office/officeart/2005/8/layout/lProcess2"/>
    <dgm:cxn modelId="{125837C1-3557-4C5E-B421-A85781E916DD}" type="presParOf" srcId="{59F1E92E-E561-4E30-8629-5493990AF129}" destId="{57220D52-C0C0-4E02-AC6E-9DA9A0FE4828}" srcOrd="4" destOrd="0" presId="urn:microsoft.com/office/officeart/2005/8/layout/lProcess2"/>
    <dgm:cxn modelId="{97343C9E-4E1D-4EC9-9BB5-BB911DE21C67}" type="presParOf" srcId="{57220D52-C0C0-4E02-AC6E-9DA9A0FE4828}" destId="{4B79AE94-871A-489A-BC59-BCE064EAB80E}" srcOrd="0" destOrd="0" presId="urn:microsoft.com/office/officeart/2005/8/layout/lProcess2"/>
    <dgm:cxn modelId="{73A02F6E-CDA2-4A8C-B534-34732CDB64A4}" type="presParOf" srcId="{57220D52-C0C0-4E02-AC6E-9DA9A0FE4828}" destId="{9948FDB0-89E8-444F-B61E-2D55D4042FAD}" srcOrd="1" destOrd="0" presId="urn:microsoft.com/office/officeart/2005/8/layout/lProcess2"/>
    <dgm:cxn modelId="{A4478B63-66FF-4D80-818C-67001F20B0EB}" type="presParOf" srcId="{57220D52-C0C0-4E02-AC6E-9DA9A0FE4828}" destId="{1EE8B018-D27E-461A-B9B9-B5C1D24851D0}" srcOrd="2" destOrd="0" presId="urn:microsoft.com/office/officeart/2005/8/layout/lProcess2"/>
    <dgm:cxn modelId="{63877DB6-418C-4C71-AC7D-FB20F10DC2AA}" type="presParOf" srcId="{1EE8B018-D27E-461A-B9B9-B5C1D24851D0}" destId="{98EC81B3-9B13-4766-AB14-C580A2593EB2}" srcOrd="0" destOrd="0" presId="urn:microsoft.com/office/officeart/2005/8/layout/lProcess2"/>
    <dgm:cxn modelId="{E98AB520-C8D5-4651-A9D7-226530C628D7}" type="presParOf" srcId="{98EC81B3-9B13-4766-AB14-C580A2593EB2}" destId="{3C6F3113-47AB-4710-8D17-859E8A29EABA}" srcOrd="0" destOrd="0" presId="urn:microsoft.com/office/officeart/2005/8/layout/lProcess2"/>
    <dgm:cxn modelId="{7AB423BF-4AF1-45C5-B44F-51F92C530112}" type="presParOf" srcId="{98EC81B3-9B13-4766-AB14-C580A2593EB2}" destId="{D9AA6CD8-F6A8-4BBC-9FC2-D01287568FBE}" srcOrd="1" destOrd="0" presId="urn:microsoft.com/office/officeart/2005/8/layout/lProcess2"/>
    <dgm:cxn modelId="{02FD8632-19AF-4523-AA46-5C69F62F7DF9}" type="presParOf" srcId="{98EC81B3-9B13-4766-AB14-C580A2593EB2}" destId="{828B46D1-5F86-4E14-9342-3509F1D46519}" srcOrd="2" destOrd="0" presId="urn:microsoft.com/office/officeart/2005/8/layout/lProcess2"/>
    <dgm:cxn modelId="{84525F30-206C-4377-B619-C8F7C84F1B3D}" type="presParOf" srcId="{98EC81B3-9B13-4766-AB14-C580A2593EB2}" destId="{C102B8FD-6A27-4F2B-8F62-FA4DBF7B3916}" srcOrd="3" destOrd="0" presId="urn:microsoft.com/office/officeart/2005/8/layout/lProcess2"/>
    <dgm:cxn modelId="{2CCF26CF-4796-4B2B-89C1-F2FDE518B936}" type="presParOf" srcId="{98EC81B3-9B13-4766-AB14-C580A2593EB2}" destId="{D726BB59-C0A0-48CD-AF7B-F1D396592C7B}" srcOrd="4" destOrd="0" presId="urn:microsoft.com/office/officeart/2005/8/layout/lProcess2"/>
    <dgm:cxn modelId="{7A648368-ED7A-4401-844F-7F9FCA9A6B2C}" type="presParOf" srcId="{98EC81B3-9B13-4766-AB14-C580A2593EB2}" destId="{B614F75C-43A0-4CEA-A3EA-756EF4D6D7D5}" srcOrd="5" destOrd="0" presId="urn:microsoft.com/office/officeart/2005/8/layout/lProcess2"/>
    <dgm:cxn modelId="{6DCC5F17-B402-4085-BE15-499AD3637652}" type="presParOf" srcId="{98EC81B3-9B13-4766-AB14-C580A2593EB2}" destId="{9F837E85-A49C-48FC-B73E-3F59DBB39C93}" srcOrd="6" destOrd="0" presId="urn:microsoft.com/office/officeart/2005/8/layout/lProcess2"/>
    <dgm:cxn modelId="{B3DA662B-C757-4C5E-BCF1-F3163D48798C}" type="presParOf" srcId="{98EC81B3-9B13-4766-AB14-C580A2593EB2}" destId="{0FAC294D-B783-4A6C-8B86-8C031A3F5029}" srcOrd="7" destOrd="0" presId="urn:microsoft.com/office/officeart/2005/8/layout/lProcess2"/>
    <dgm:cxn modelId="{3728604C-91E2-4E31-8FF7-DDEEECF05F1C}" type="presParOf" srcId="{98EC81B3-9B13-4766-AB14-C580A2593EB2}" destId="{4714A04F-3827-4D1E-85A6-8FA1030E149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C387-F547-47F6-9148-F5EE2318D221}">
      <dsp:nvSpPr>
        <dsp:cNvPr id="0" name=""/>
        <dsp:cNvSpPr/>
      </dsp:nvSpPr>
      <dsp:spPr>
        <a:xfrm>
          <a:off x="3188" y="0"/>
          <a:ext cx="2106970" cy="374265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</a:t>
          </a:r>
          <a:endParaRPr lang="en-US" sz="1600" b="1" kern="1200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8" y="0"/>
        <a:ext cx="2106970" cy="1122795"/>
      </dsp:txXfrm>
    </dsp:sp>
    <dsp:sp modelId="{60A395A8-59D0-4455-8CA9-D08EAFEBD2D4}">
      <dsp:nvSpPr>
        <dsp:cNvPr id="0" name=""/>
        <dsp:cNvSpPr/>
      </dsp:nvSpPr>
      <dsp:spPr>
        <a:xfrm>
          <a:off x="116037" y="1122862"/>
          <a:ext cx="1881271" cy="43469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Федеральное законодательство</a:t>
          </a:r>
        </a:p>
      </dsp:txBody>
      <dsp:txXfrm>
        <a:off x="137257" y="1144082"/>
        <a:ext cx="1838831" cy="392251"/>
      </dsp:txXfrm>
    </dsp:sp>
    <dsp:sp modelId="{C12FECCA-D63F-4655-96A2-16B61A4F6DDB}">
      <dsp:nvSpPr>
        <dsp:cNvPr id="0" name=""/>
        <dsp:cNvSpPr/>
      </dsp:nvSpPr>
      <dsp:spPr>
        <a:xfrm>
          <a:off x="116037" y="1622337"/>
          <a:ext cx="1881271" cy="43469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Стратегия развития туризма в РФ на период до 2035 года</a:t>
          </a:r>
        </a:p>
      </dsp:txBody>
      <dsp:txXfrm>
        <a:off x="137257" y="1643557"/>
        <a:ext cx="1838831" cy="392251"/>
      </dsp:txXfrm>
    </dsp:sp>
    <dsp:sp modelId="{67FE4DA2-C67A-45B5-A09E-9EF5D41257CE}">
      <dsp:nvSpPr>
        <dsp:cNvPr id="0" name=""/>
        <dsp:cNvSpPr/>
      </dsp:nvSpPr>
      <dsp:spPr>
        <a:xfrm>
          <a:off x="116037" y="2121811"/>
          <a:ext cx="1881271" cy="43469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Национальные проекты</a:t>
          </a:r>
        </a:p>
      </dsp:txBody>
      <dsp:txXfrm>
        <a:off x="137257" y="2143031"/>
        <a:ext cx="1838831" cy="392251"/>
      </dsp:txXfrm>
    </dsp:sp>
    <dsp:sp modelId="{8A736C9A-C307-4BA2-87AD-F0184FCE12FB}">
      <dsp:nvSpPr>
        <dsp:cNvPr id="0" name=""/>
        <dsp:cNvSpPr/>
      </dsp:nvSpPr>
      <dsp:spPr>
        <a:xfrm>
          <a:off x="116037" y="2621286"/>
          <a:ext cx="1881271" cy="43469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Госпрограммы РФ</a:t>
          </a:r>
        </a:p>
      </dsp:txBody>
      <dsp:txXfrm>
        <a:off x="137257" y="2642506"/>
        <a:ext cx="1838831" cy="392251"/>
      </dsp:txXfrm>
    </dsp:sp>
    <dsp:sp modelId="{8A8DF4F2-C2CF-4E5C-A498-115496CE31D8}">
      <dsp:nvSpPr>
        <dsp:cNvPr id="0" name=""/>
        <dsp:cNvSpPr/>
      </dsp:nvSpPr>
      <dsp:spPr>
        <a:xfrm>
          <a:off x="116037" y="3120761"/>
          <a:ext cx="1881271" cy="43469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Концепция ФЦП </a:t>
          </a:r>
        </a:p>
      </dsp:txBody>
      <dsp:txXfrm>
        <a:off x="137257" y="3141981"/>
        <a:ext cx="1838831" cy="392251"/>
      </dsp:txXfrm>
    </dsp:sp>
    <dsp:sp modelId="{56AAD3B1-1045-4538-B987-0361F4BBAF85}">
      <dsp:nvSpPr>
        <dsp:cNvPr id="0" name=""/>
        <dsp:cNvSpPr/>
      </dsp:nvSpPr>
      <dsp:spPr>
        <a:xfrm>
          <a:off x="2281194" y="0"/>
          <a:ext cx="2106970" cy="374265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МАКРОРЕГИОН</a:t>
          </a:r>
          <a:endParaRPr lang="en-US" sz="1600" b="1" kern="1200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СИБИРЬ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rgbClr val="0066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1194" y="0"/>
        <a:ext cx="2106970" cy="1122795"/>
      </dsp:txXfrm>
    </dsp:sp>
    <dsp:sp modelId="{2BF718FF-6F75-4ADF-8941-1F7D2A7EA138}">
      <dsp:nvSpPr>
        <dsp:cNvPr id="0" name=""/>
        <dsp:cNvSpPr/>
      </dsp:nvSpPr>
      <dsp:spPr>
        <a:xfrm>
          <a:off x="2326856" y="1123341"/>
          <a:ext cx="2015646" cy="631031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Стратегия социально-экономического развития  Сибири до 2020 года</a:t>
          </a:r>
        </a:p>
      </dsp:txBody>
      <dsp:txXfrm>
        <a:off x="2357660" y="1154145"/>
        <a:ext cx="1954038" cy="569423"/>
      </dsp:txXfrm>
    </dsp:sp>
    <dsp:sp modelId="{65DA4D2A-3DC2-41CA-8266-48AAA8244A33}">
      <dsp:nvSpPr>
        <dsp:cNvPr id="0" name=""/>
        <dsp:cNvSpPr/>
      </dsp:nvSpPr>
      <dsp:spPr>
        <a:xfrm>
          <a:off x="2326856" y="1831126"/>
          <a:ext cx="2015646" cy="816023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Перспективные туристские укрупненные инвестиционные проекты: Сибирь, Байкал, Русская Арктика</a:t>
          </a:r>
        </a:p>
      </dsp:txBody>
      <dsp:txXfrm>
        <a:off x="2366691" y="1870961"/>
        <a:ext cx="1935976" cy="736353"/>
      </dsp:txXfrm>
    </dsp:sp>
    <dsp:sp modelId="{2061E396-CD52-4A90-9B4C-7FC7DD428C3D}">
      <dsp:nvSpPr>
        <dsp:cNvPr id="0" name=""/>
        <dsp:cNvSpPr/>
      </dsp:nvSpPr>
      <dsp:spPr>
        <a:xfrm>
          <a:off x="2268182" y="2723903"/>
          <a:ext cx="2132995" cy="831070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4B53"/>
              </a:solidFill>
            </a:rPr>
            <a:t>Межрегиональная программа «Развитие внутреннего и въездного туризма в Сибири (2019-2025гг.)»</a:t>
          </a:r>
        </a:p>
      </dsp:txBody>
      <dsp:txXfrm>
        <a:off x="2308751" y="2764472"/>
        <a:ext cx="2051857" cy="749932"/>
      </dsp:txXfrm>
    </dsp:sp>
    <dsp:sp modelId="{4B79AE94-871A-489A-BC59-BCE064EAB80E}">
      <dsp:nvSpPr>
        <dsp:cNvPr id="0" name=""/>
        <dsp:cNvSpPr/>
      </dsp:nvSpPr>
      <dsp:spPr>
        <a:xfrm>
          <a:off x="4559200" y="0"/>
          <a:ext cx="2106970" cy="374265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</a:rPr>
            <a:t>РЕГИОНАЛЬНЫЙ</a:t>
          </a:r>
          <a:endParaRPr lang="en-US" sz="1600" b="1" kern="1200" dirty="0">
            <a:solidFill>
              <a:srgbClr val="006666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6666"/>
              </a:solidFill>
            </a:rPr>
            <a:t>УРОВЕНЬ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rgbClr val="006666"/>
            </a:solidFill>
          </a:endParaRPr>
        </a:p>
      </dsp:txBody>
      <dsp:txXfrm>
        <a:off x="4559200" y="0"/>
        <a:ext cx="2106970" cy="1122795"/>
      </dsp:txXfrm>
    </dsp:sp>
    <dsp:sp modelId="{3C6F3113-47AB-4710-8D17-859E8A29EABA}">
      <dsp:nvSpPr>
        <dsp:cNvPr id="0" name=""/>
        <dsp:cNvSpPr/>
      </dsp:nvSpPr>
      <dsp:spPr>
        <a:xfrm>
          <a:off x="4672050" y="1123503"/>
          <a:ext cx="1881271" cy="432972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Региональное законодательство</a:t>
          </a:r>
        </a:p>
      </dsp:txBody>
      <dsp:txXfrm>
        <a:off x="4693186" y="1144639"/>
        <a:ext cx="1838999" cy="390700"/>
      </dsp:txXfrm>
    </dsp:sp>
    <dsp:sp modelId="{828B46D1-5F86-4E14-9342-3509F1D46519}">
      <dsp:nvSpPr>
        <dsp:cNvPr id="0" name=""/>
        <dsp:cNvSpPr/>
      </dsp:nvSpPr>
      <dsp:spPr>
        <a:xfrm>
          <a:off x="4672050" y="1623087"/>
          <a:ext cx="1881271" cy="432972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Стратегии развития туризма в субъектах РФ</a:t>
          </a:r>
        </a:p>
      </dsp:txBody>
      <dsp:txXfrm>
        <a:off x="4693186" y="1644223"/>
        <a:ext cx="1838999" cy="390700"/>
      </dsp:txXfrm>
    </dsp:sp>
    <dsp:sp modelId="{D726BB59-C0A0-48CD-AF7B-F1D396592C7B}">
      <dsp:nvSpPr>
        <dsp:cNvPr id="0" name=""/>
        <dsp:cNvSpPr/>
      </dsp:nvSpPr>
      <dsp:spPr>
        <a:xfrm>
          <a:off x="4672050" y="2122671"/>
          <a:ext cx="1881271" cy="432972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Госпрограммы субъектов РФ</a:t>
          </a:r>
        </a:p>
      </dsp:txBody>
      <dsp:txXfrm>
        <a:off x="4693186" y="2143807"/>
        <a:ext cx="1838999" cy="390700"/>
      </dsp:txXfrm>
    </dsp:sp>
    <dsp:sp modelId="{9F837E85-A49C-48FC-B73E-3F59DBB39C93}">
      <dsp:nvSpPr>
        <dsp:cNvPr id="0" name=""/>
        <dsp:cNvSpPr/>
      </dsp:nvSpPr>
      <dsp:spPr>
        <a:xfrm>
          <a:off x="4672050" y="2622254"/>
          <a:ext cx="1881271" cy="432972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Муниципальные программы</a:t>
          </a:r>
        </a:p>
      </dsp:txBody>
      <dsp:txXfrm>
        <a:off x="4693186" y="2643390"/>
        <a:ext cx="1838999" cy="390700"/>
      </dsp:txXfrm>
    </dsp:sp>
    <dsp:sp modelId="{4714A04F-3827-4D1E-85A6-8FA1030E149D}">
      <dsp:nvSpPr>
        <dsp:cNvPr id="0" name=""/>
        <dsp:cNvSpPr/>
      </dsp:nvSpPr>
      <dsp:spPr>
        <a:xfrm>
          <a:off x="4672050" y="3121838"/>
          <a:ext cx="1881271" cy="432972"/>
        </a:xfrm>
        <a:prstGeom prst="roundRect">
          <a:avLst/>
        </a:prstGeom>
        <a:noFill/>
        <a:ln w="127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Проекты развития </a:t>
          </a:r>
        </a:p>
      </dsp:txBody>
      <dsp:txXfrm>
        <a:off x="4693186" y="3142974"/>
        <a:ext cx="1838999" cy="39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72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ee9c4972_2_1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63ee9c4972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6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4285e7084_11_1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64285e7084_1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74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4285e7084_1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64285e7084_1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54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ee9c4972_2_12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63ee9c4972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4285e7084_1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64285e7084_1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34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4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008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ee9c4972_2_41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3ee9c4972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434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ee9c4972_2_41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3ee9c4972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92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ee9c4972_2_41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3ee9c4972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023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ee9c4972_2_41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3ee9c4972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071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285e7084_1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4285e7084_11_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40724d187_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40724d187_7_2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e9c4972_2_13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3ee9c4972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9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3ee9c4972_2_15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3ee9c4972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285e7084_4_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64285e7084_4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ee9c4972_2_16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63ee9c4972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34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4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02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71488" y="1369219"/>
            <a:ext cx="591502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342900" lvl="0" indent="-2381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685800" lvl="1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028700" lvl="2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371600" lvl="3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1714500" lvl="4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057400" lvl="5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2400300" lvl="6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2743200" lvl="7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3086100" lvl="8" indent="-238125" algn="l" rt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71488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2271713" y="4767263"/>
            <a:ext cx="2314575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843463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9" name="Google Shape;69;p16">
            <a:extLst>
              <a:ext uri="{FF2B5EF4-FFF2-40B4-BE49-F238E27FC236}">
                <a16:creationId xmlns:a16="http://schemas.microsoft.com/office/drawing/2014/main" id="{CEF24981-A3D2-43C2-B8D6-4FCBEB8D745F}"/>
              </a:ext>
            </a:extLst>
          </p:cNvPr>
          <p:cNvSpPr/>
          <p:nvPr userDrawn="1"/>
        </p:nvSpPr>
        <p:spPr>
          <a:xfrm>
            <a:off x="-13501" y="0"/>
            <a:ext cx="6885001" cy="994172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0;p16">
            <a:extLst>
              <a:ext uri="{FF2B5EF4-FFF2-40B4-BE49-F238E27FC236}">
                <a16:creationId xmlns:a16="http://schemas.microsoft.com/office/drawing/2014/main" id="{2E8ED8E9-13E9-4DE1-84F1-3E3A931BD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640" y="2"/>
            <a:ext cx="4397648" cy="994171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pic>
        <p:nvPicPr>
          <p:cNvPr id="11" name="Google Shape;75;p16">
            <a:extLst>
              <a:ext uri="{FF2B5EF4-FFF2-40B4-BE49-F238E27FC236}">
                <a16:creationId xmlns:a16="http://schemas.microsoft.com/office/drawing/2014/main" id="{39D3A629-A6A6-4012-AD52-FB91E2F171E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10736" y="147298"/>
            <a:ext cx="1275777" cy="69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1" userDrawn="1">
  <p:cSld name="Заголовок и объект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71488" y="1369219"/>
            <a:ext cx="591502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80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028700" lvl="2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281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71488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271713" y="4767263"/>
            <a:ext cx="2314575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843463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2" name="Google Shape;69;p16">
            <a:extLst>
              <a:ext uri="{FF2B5EF4-FFF2-40B4-BE49-F238E27FC236}">
                <a16:creationId xmlns:a16="http://schemas.microsoft.com/office/drawing/2014/main" id="{30E06111-051F-4B75-B785-CE8BF7FAA8EF}"/>
              </a:ext>
            </a:extLst>
          </p:cNvPr>
          <p:cNvSpPr/>
          <p:nvPr userDrawn="1"/>
        </p:nvSpPr>
        <p:spPr>
          <a:xfrm>
            <a:off x="-13501" y="0"/>
            <a:ext cx="6885001" cy="994172"/>
          </a:xfrm>
          <a:prstGeom prst="rect">
            <a:avLst/>
          </a:prstGeom>
          <a:solidFill>
            <a:srgbClr val="50A296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16">
            <a:extLst>
              <a:ext uri="{FF2B5EF4-FFF2-40B4-BE49-F238E27FC236}">
                <a16:creationId xmlns:a16="http://schemas.microsoft.com/office/drawing/2014/main" id="{6FDE64F8-B8DA-4DAD-96EC-50F8742BBA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640" y="2"/>
            <a:ext cx="4397648" cy="99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pic>
        <p:nvPicPr>
          <p:cNvPr id="14" name="Google Shape;75;p16">
            <a:extLst>
              <a:ext uri="{FF2B5EF4-FFF2-40B4-BE49-F238E27FC236}">
                <a16:creationId xmlns:a16="http://schemas.microsoft.com/office/drawing/2014/main" id="{3FA8BF85-5EBE-424D-9CDB-3EB7CF6F5C7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10736" y="147298"/>
            <a:ext cx="1275777" cy="69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642938"/>
            <a:ext cx="6858000" cy="38576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050">
              <a:solidFill>
                <a:srgbClr val="FFFFFF"/>
              </a:solidFill>
            </a:endParaRPr>
          </a:p>
        </p:txBody>
      </p:sp>
      <p:pic>
        <p:nvPicPr>
          <p:cNvPr id="71" name="Google Shape;71;p15" descr="C:\РАБОЧИЕ ФАЙЛЫ\Siberian.world\2019 Сибирское соглашение\Фото\обложка_small.jpg"/>
          <p:cNvPicPr preferRelativeResize="0"/>
          <p:nvPr/>
        </p:nvPicPr>
        <p:blipFill rotWithShape="1">
          <a:blip r:embed="rId3">
            <a:alphaModFix amt="72000"/>
          </a:blip>
          <a:srcRect t="16113" b="5216"/>
          <a:stretch/>
        </p:blipFill>
        <p:spPr>
          <a:xfrm>
            <a:off x="12" y="0"/>
            <a:ext cx="68579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482287" y="1450903"/>
            <a:ext cx="5893425" cy="163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ru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КОНЦЕПЦИЯ</a:t>
            </a:r>
            <a:endParaRPr sz="36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SzPts val="4500"/>
            </a:pPr>
            <a:r>
              <a:rPr lang="ru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МЕЖРЕГИОНАЛЬНОЙ ПРОГРАММЫ</a:t>
            </a:r>
            <a:endParaRPr sz="36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857249" y="3296512"/>
            <a:ext cx="5143500" cy="61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indent="0">
              <a:lnSpc>
                <a:spcPct val="90000"/>
              </a:lnSpc>
              <a:buClr>
                <a:srgbClr val="FFFFFF"/>
              </a:buClr>
              <a:buSzPts val="1800"/>
            </a:pPr>
            <a:r>
              <a:rPr lang="ru" sz="1800" b="1" dirty="0">
                <a:solidFill>
                  <a:srgbClr val="FFFFFF"/>
                </a:solidFill>
              </a:rPr>
              <a:t>«РАЗВИТИЕ ВНУТРЕННЕГО И ВЪЕЗДНОГО ТУРИЗМА В СИБИРИ (2019-2025 гг.)»</a:t>
            </a:r>
            <a:endParaRPr sz="1800" dirty="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763" y="90922"/>
            <a:ext cx="1700796" cy="68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3238" y="3152634"/>
            <a:ext cx="3151525" cy="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8E48A10-9655-4E95-916A-19688D640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8643"/>
              </p:ext>
            </p:extLst>
          </p:nvPr>
        </p:nvGraphicFramePr>
        <p:xfrm>
          <a:off x="198005" y="1545636"/>
          <a:ext cx="6502050" cy="300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82821713"/>
                    </a:ext>
                  </a:extLst>
                </a:gridCol>
                <a:gridCol w="1747566">
                  <a:extLst>
                    <a:ext uri="{9D8B030D-6E8A-4147-A177-3AD203B41FA5}">
                      <a16:colId xmlns:a16="http://schemas.microsoft.com/office/drawing/2014/main" val="4260471375"/>
                    </a:ext>
                  </a:extLst>
                </a:gridCol>
                <a:gridCol w="2226236">
                  <a:extLst>
                    <a:ext uri="{9D8B030D-6E8A-4147-A177-3AD203B41FA5}">
                      <a16:colId xmlns:a16="http://schemas.microsoft.com/office/drawing/2014/main" val="607826376"/>
                    </a:ext>
                  </a:extLst>
                </a:gridCol>
                <a:gridCol w="2365688">
                  <a:extLst>
                    <a:ext uri="{9D8B030D-6E8A-4147-A177-3AD203B41FA5}">
                      <a16:colId xmlns:a16="http://schemas.microsoft.com/office/drawing/2014/main" val="2294911916"/>
                    </a:ext>
                  </a:extLst>
                </a:gridCol>
              </a:tblGrid>
              <a:tr h="2778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Содержание: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Разработка инструментов продвижения и развития туристской отрасли регионов МАСС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Мероприятия: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dirty="0"/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Анализ в регионах МАСС событий туристической направленности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Маркетинговые исследования туристского рынка в России и за рубежом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Анализ существующих программ по продвижению туризма в регионах МАСС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Разработка ценностных предложений туристского бренда Сибири и брендов ПТТ в регионах МАСС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Основные результаты: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Единый сибирский календарь туристских событий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Стратегия продвижения туристского бренда Сибири и брендов ПТТ регионов МАСС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Концепция, техническое задание, демо-версия модели полифункционального интернет-портала «Туристический навигатор Сибири»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187127"/>
                  </a:ext>
                </a:extLst>
              </a:tr>
            </a:tbl>
          </a:graphicData>
        </a:graphic>
      </p:graphicFrame>
      <p:cxnSp>
        <p:nvCxnSpPr>
          <p:cNvPr id="14" name="Google Shape;154;p21">
            <a:extLst>
              <a:ext uri="{FF2B5EF4-FFF2-40B4-BE49-F238E27FC236}">
                <a16:creationId xmlns:a16="http://schemas.microsoft.com/office/drawing/2014/main" id="{E25929D6-E97A-420F-B6F0-3B50B1B4359B}"/>
              </a:ext>
            </a:extLst>
          </p:cNvPr>
          <p:cNvCxnSpPr>
            <a:cxnSpLocks/>
          </p:cNvCxnSpPr>
          <p:nvPr/>
        </p:nvCxnSpPr>
        <p:spPr>
          <a:xfrm>
            <a:off x="2090187" y="1977684"/>
            <a:ext cx="0" cy="2346513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4;p21">
            <a:extLst>
              <a:ext uri="{FF2B5EF4-FFF2-40B4-BE49-F238E27FC236}">
                <a16:creationId xmlns:a16="http://schemas.microsoft.com/office/drawing/2014/main" id="{1E1C44B4-D837-4E3E-B231-EB75B8D0D90B}"/>
              </a:ext>
            </a:extLst>
          </p:cNvPr>
          <p:cNvCxnSpPr>
            <a:cxnSpLocks/>
          </p:cNvCxnSpPr>
          <p:nvPr/>
        </p:nvCxnSpPr>
        <p:spPr>
          <a:xfrm>
            <a:off x="4308323" y="1977684"/>
            <a:ext cx="0" cy="2341156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54;p21">
            <a:extLst>
              <a:ext uri="{FF2B5EF4-FFF2-40B4-BE49-F238E27FC236}">
                <a16:creationId xmlns:a16="http://schemas.microsoft.com/office/drawing/2014/main" id="{861C5D44-437A-4535-AD41-6E6693D2838B}"/>
              </a:ext>
            </a:extLst>
          </p:cNvPr>
          <p:cNvCxnSpPr>
            <a:cxnSpLocks/>
          </p:cNvCxnSpPr>
          <p:nvPr/>
        </p:nvCxnSpPr>
        <p:spPr>
          <a:xfrm flipH="1">
            <a:off x="404664" y="1819241"/>
            <a:ext cx="1537693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54;p21">
            <a:extLst>
              <a:ext uri="{FF2B5EF4-FFF2-40B4-BE49-F238E27FC236}">
                <a16:creationId xmlns:a16="http://schemas.microsoft.com/office/drawing/2014/main" id="{F9432A19-1748-4DFF-BC9D-F97FF58FCA7D}"/>
              </a:ext>
            </a:extLst>
          </p:cNvPr>
          <p:cNvCxnSpPr>
            <a:cxnSpLocks/>
          </p:cNvCxnSpPr>
          <p:nvPr/>
        </p:nvCxnSpPr>
        <p:spPr>
          <a:xfrm flipH="1">
            <a:off x="2321679" y="1819241"/>
            <a:ext cx="1798247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54;p21">
            <a:extLst>
              <a:ext uri="{FF2B5EF4-FFF2-40B4-BE49-F238E27FC236}">
                <a16:creationId xmlns:a16="http://schemas.microsoft.com/office/drawing/2014/main" id="{8B25E84A-A0D5-4CB6-B7F7-D3D53A298986}"/>
              </a:ext>
            </a:extLst>
          </p:cNvPr>
          <p:cNvCxnSpPr>
            <a:cxnSpLocks/>
          </p:cNvCxnSpPr>
          <p:nvPr/>
        </p:nvCxnSpPr>
        <p:spPr>
          <a:xfrm flipH="1">
            <a:off x="4499248" y="1819241"/>
            <a:ext cx="184607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D84B02-A975-48AA-93C9-55330EB843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57005" y="4798631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10</a:t>
            </a:fld>
            <a:endParaRPr lang="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B2C8534-3CA9-4B59-A65B-2F409A3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" y="123478"/>
            <a:ext cx="6336704" cy="745629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ru-RU" sz="1575" dirty="0"/>
            </a:br>
            <a:r>
              <a:rPr lang="ru-RU" sz="1575" dirty="0"/>
              <a:t>1 ЭТАП ПРОГРАММЫ </a:t>
            </a:r>
            <a:r>
              <a:rPr lang="ru-RU" sz="1350" dirty="0"/>
              <a:t>(02.12.2019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–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/>
              <a:t>01.06.2020)</a:t>
            </a:r>
            <a:br>
              <a:rPr lang="ru-RU" sz="1350" dirty="0"/>
            </a:br>
            <a:r>
              <a:rPr lang="ru-RU" sz="1575" dirty="0"/>
              <a:t>ЗАДАЧИ И ОЖИДАЕМЫЕ РЕЗУЛЬТАТЫ </a:t>
            </a:r>
            <a:br>
              <a:rPr lang="ru-RU" sz="1575" dirty="0"/>
            </a:br>
            <a:endParaRPr lang="ru-RU" sz="1575" dirty="0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D680A69D-41D7-4E4B-A67D-CCAD0D434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8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8E48A10-9655-4E95-916A-19688D640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60108"/>
              </p:ext>
            </p:extLst>
          </p:nvPr>
        </p:nvGraphicFramePr>
        <p:xfrm>
          <a:off x="139316" y="1404259"/>
          <a:ext cx="6581632" cy="343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82821713"/>
                    </a:ext>
                  </a:extLst>
                </a:gridCol>
                <a:gridCol w="1769504">
                  <a:extLst>
                    <a:ext uri="{9D8B030D-6E8A-4147-A177-3AD203B41FA5}">
                      <a16:colId xmlns:a16="http://schemas.microsoft.com/office/drawing/2014/main" val="4260471375"/>
                    </a:ext>
                  </a:extLst>
                </a:gridCol>
                <a:gridCol w="2254183">
                  <a:extLst>
                    <a:ext uri="{9D8B030D-6E8A-4147-A177-3AD203B41FA5}">
                      <a16:colId xmlns:a16="http://schemas.microsoft.com/office/drawing/2014/main" val="607826376"/>
                    </a:ext>
                  </a:extLst>
                </a:gridCol>
                <a:gridCol w="2395385">
                  <a:extLst>
                    <a:ext uri="{9D8B030D-6E8A-4147-A177-3AD203B41FA5}">
                      <a16:colId xmlns:a16="http://schemas.microsoft.com/office/drawing/2014/main" val="2294911916"/>
                    </a:ext>
                  </a:extLst>
                </a:gridCol>
              </a:tblGrid>
              <a:tr h="3041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Содержание: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Разработка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комплекса мероприятий, направленных на развитие квалификаций в сфере туризма и индустрии гостеприимства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Мероприятия:</a:t>
                      </a:r>
                    </a:p>
                    <a:p>
                      <a:pPr marL="0" indent="0" algn="ctr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1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dirty="0"/>
                        <a:t>Анализ кадровой потребности ПТТ и  туристской отрасли регионов МАСС в целом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Анализ системы подготовки кадров в сфере туризма в регионах МАСС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i="0" dirty="0">
                          <a:solidFill>
                            <a:schemeClr val="tx1"/>
                          </a:solidFill>
                        </a:rPr>
                        <a:t>Создание механизмов обеспечения кадровой потребности туристской отрасли (взаимодействие научно-образовательных учреждений с представителями туристского рынка и профессиональных сообществ)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Основные результаты: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Оценка кадровой потребности туристской отрасли на основе усовершенствованной методики мониторинга рынка труда туризма в регионах Сибири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Предложения по развитию системы повышения квалификации, подготовки и переподготовки  кадров в сфере туризма, в т.ч. граждан предпенсионного возраста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Межведомственный план мероприятий по обеспечению кадровой потребности туристской отрасли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187127"/>
                  </a:ext>
                </a:extLst>
              </a:tr>
            </a:tbl>
          </a:graphicData>
        </a:graphic>
      </p:graphicFrame>
      <p:cxnSp>
        <p:nvCxnSpPr>
          <p:cNvPr id="14" name="Google Shape;154;p21">
            <a:extLst>
              <a:ext uri="{FF2B5EF4-FFF2-40B4-BE49-F238E27FC236}">
                <a16:creationId xmlns:a16="http://schemas.microsoft.com/office/drawing/2014/main" id="{E25929D6-E97A-420F-B6F0-3B50B1B4359B}"/>
              </a:ext>
            </a:extLst>
          </p:cNvPr>
          <p:cNvCxnSpPr>
            <a:cxnSpLocks/>
          </p:cNvCxnSpPr>
          <p:nvPr/>
        </p:nvCxnSpPr>
        <p:spPr>
          <a:xfrm>
            <a:off x="2083533" y="1688414"/>
            <a:ext cx="0" cy="2757685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4;p21">
            <a:extLst>
              <a:ext uri="{FF2B5EF4-FFF2-40B4-BE49-F238E27FC236}">
                <a16:creationId xmlns:a16="http://schemas.microsoft.com/office/drawing/2014/main" id="{1E1C44B4-D837-4E3E-B231-EB75B8D0D90B}"/>
              </a:ext>
            </a:extLst>
          </p:cNvPr>
          <p:cNvCxnSpPr>
            <a:cxnSpLocks/>
          </p:cNvCxnSpPr>
          <p:nvPr/>
        </p:nvCxnSpPr>
        <p:spPr>
          <a:xfrm>
            <a:off x="4336814" y="1688414"/>
            <a:ext cx="0" cy="2757685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54;p21">
            <a:extLst>
              <a:ext uri="{FF2B5EF4-FFF2-40B4-BE49-F238E27FC236}">
                <a16:creationId xmlns:a16="http://schemas.microsoft.com/office/drawing/2014/main" id="{861C5D44-437A-4535-AD41-6E6693D2838B}"/>
              </a:ext>
            </a:extLst>
          </p:cNvPr>
          <p:cNvCxnSpPr>
            <a:cxnSpLocks/>
          </p:cNvCxnSpPr>
          <p:nvPr/>
        </p:nvCxnSpPr>
        <p:spPr>
          <a:xfrm flipH="1">
            <a:off x="404664" y="1688414"/>
            <a:ext cx="1537693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54;p21">
            <a:extLst>
              <a:ext uri="{FF2B5EF4-FFF2-40B4-BE49-F238E27FC236}">
                <a16:creationId xmlns:a16="http://schemas.microsoft.com/office/drawing/2014/main" id="{F9432A19-1748-4DFF-BC9D-F97FF58FCA7D}"/>
              </a:ext>
            </a:extLst>
          </p:cNvPr>
          <p:cNvCxnSpPr>
            <a:cxnSpLocks/>
          </p:cNvCxnSpPr>
          <p:nvPr/>
        </p:nvCxnSpPr>
        <p:spPr>
          <a:xfrm flipH="1">
            <a:off x="2321679" y="1679804"/>
            <a:ext cx="1798247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54;p21">
            <a:extLst>
              <a:ext uri="{FF2B5EF4-FFF2-40B4-BE49-F238E27FC236}">
                <a16:creationId xmlns:a16="http://schemas.microsoft.com/office/drawing/2014/main" id="{8B25E84A-A0D5-4CB6-B7F7-D3D53A298986}"/>
              </a:ext>
            </a:extLst>
          </p:cNvPr>
          <p:cNvCxnSpPr>
            <a:cxnSpLocks/>
          </p:cNvCxnSpPr>
          <p:nvPr/>
        </p:nvCxnSpPr>
        <p:spPr>
          <a:xfrm flipH="1">
            <a:off x="4551028" y="1681814"/>
            <a:ext cx="184607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351;p42">
            <a:extLst>
              <a:ext uri="{FF2B5EF4-FFF2-40B4-BE49-F238E27FC236}">
                <a16:creationId xmlns:a16="http://schemas.microsoft.com/office/drawing/2014/main" id="{DDC36289-F96E-40D5-A096-A4C00D2DA0BF}"/>
              </a:ext>
            </a:extLst>
          </p:cNvPr>
          <p:cNvSpPr/>
          <p:nvPr/>
        </p:nvSpPr>
        <p:spPr>
          <a:xfrm>
            <a:off x="2389294" y="3952265"/>
            <a:ext cx="1666283" cy="49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endParaRPr sz="9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7C8A4D-6B52-4EE7-B750-E345DEAE4B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97102" y="4767263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11</a:t>
            </a:fld>
            <a:endParaRPr lang="ru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B2C8534-3CA9-4B59-A65B-2F409A3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4" y="102337"/>
            <a:ext cx="6480720" cy="745629"/>
          </a:xfrm>
          <a:solidFill>
            <a:srgbClr val="346A62"/>
          </a:solidFill>
        </p:spPr>
        <p:txBody>
          <a:bodyPr/>
          <a:lstStyle/>
          <a:p>
            <a:pPr>
              <a:lnSpc>
                <a:spcPct val="110000"/>
              </a:lnSpc>
            </a:pPr>
            <a:br>
              <a:rPr lang="ru-RU" sz="1575" dirty="0"/>
            </a:br>
            <a:r>
              <a:rPr lang="ru-RU" sz="1575" dirty="0"/>
              <a:t>1 ЭТАП ПРОГРАММЫ </a:t>
            </a:r>
            <a:r>
              <a:rPr lang="ru-RU" sz="1350" dirty="0"/>
              <a:t>(02.12.2019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–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/>
              <a:t>01.09.2020)</a:t>
            </a:r>
            <a:br>
              <a:rPr lang="ru-RU" sz="1350" dirty="0"/>
            </a:br>
            <a:r>
              <a:rPr lang="ru-RU" sz="1575" dirty="0"/>
              <a:t>ЗАДАЧИ И ОЖИДАЕМЫЕ РЕЗУЛЬТАТЫ </a:t>
            </a:r>
            <a:br>
              <a:rPr lang="ru-RU" sz="1575" dirty="0"/>
            </a:br>
            <a:endParaRPr lang="ru-RU" sz="1575" dirty="0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77CF2AF7-AC4B-47F6-B621-65843D6496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8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ibalt.ru/images/altai/info/altai_kart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532480"/>
            <a:ext cx="3057952" cy="26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98318" y="4767263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12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188640" y="2"/>
            <a:ext cx="4464496" cy="99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</a:t>
            </a:r>
            <a:r>
              <a:rPr lang="ru" sz="1350" dirty="0"/>
              <a:t>РЕСПУБЛИК</a:t>
            </a:r>
            <a:r>
              <a:rPr lang="ru-RU" sz="1350" dirty="0"/>
              <a:t>И</a:t>
            </a:r>
            <a:r>
              <a:rPr lang="ru" sz="1350" dirty="0"/>
              <a:t> АЛТАЙ*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329764" y="3037491"/>
            <a:ext cx="2733804" cy="104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«Манжерок»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Телецкий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23838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Каракольские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озера»</a:t>
            </a:r>
          </a:p>
        </p:txBody>
      </p:sp>
      <p:sp>
        <p:nvSpPr>
          <p:cNvPr id="272" name="Google Shape;272;p29"/>
          <p:cNvSpPr/>
          <p:nvPr/>
        </p:nvSpPr>
        <p:spPr>
          <a:xfrm>
            <a:off x="3344314" y="1587626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«Символы Алтая»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«Цветение маральника на Алтае»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«Алтай весенний»</a:t>
            </a: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367913" y="287960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410" y="2710069"/>
            <a:ext cx="504384" cy="504384"/>
          </a:xfrm>
          <a:prstGeom prst="rect">
            <a:avLst/>
          </a:prstGeom>
        </p:spPr>
      </p:pic>
      <p:sp>
        <p:nvSpPr>
          <p:cNvPr id="10" name="Google Shape;247;p28">
            <a:extLst>
              <a:ext uri="{FF2B5EF4-FFF2-40B4-BE49-F238E27FC236}">
                <a16:creationId xmlns:a16="http://schemas.microsoft.com/office/drawing/2014/main" id="{EBFDB3D9-F9A5-44A8-9F90-27B7737BFA5C}"/>
              </a:ext>
            </a:extLst>
          </p:cNvPr>
          <p:cNvSpPr/>
          <p:nvPr/>
        </p:nvSpPr>
        <p:spPr>
          <a:xfrm>
            <a:off x="248212" y="4512770"/>
            <a:ext cx="3060853" cy="2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я</a:t>
            </a: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 регион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а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F02546-B135-4368-8F2C-808C881B1B30}"/>
              </a:ext>
            </a:extLst>
          </p:cNvPr>
          <p:cNvSpPr/>
          <p:nvPr/>
        </p:nvSpPr>
        <p:spPr>
          <a:xfrm>
            <a:off x="5013176" y="123478"/>
            <a:ext cx="1728192" cy="781645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EC076891-83A8-45C4-ADDA-5D34AB86A9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06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57192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13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188640" y="2"/>
            <a:ext cx="4536504" cy="99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</a:t>
            </a:r>
            <a:r>
              <a:rPr lang="ru" sz="1350" dirty="0"/>
              <a:t>РЕСПУБЛИК</a:t>
            </a:r>
            <a:r>
              <a:rPr lang="ru-RU" sz="1350" dirty="0"/>
              <a:t>И</a:t>
            </a:r>
            <a:r>
              <a:rPr lang="ru" sz="1350" dirty="0"/>
              <a:t> БУРЯТИЯ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596711" y="2821188"/>
            <a:ext cx="2733804" cy="163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ОЭЗ «Байкальская гавань»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«Улан-Удэ и Чайный путь»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«Восточный Байкал»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«Северный Байкал»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«Байкальская гавань»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«Восточные Саяны»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«Большая байкальская тропа»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3573016" y="1343532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«Легенды Байкала»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«Легенды Бурятии»</a:t>
            </a:r>
          </a:p>
          <a:p>
            <a:pPr marL="214313" lvl="1" indent="-214313">
              <a:lnSpc>
                <a:spcPct val="11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Этнокольцо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Бурятии»</a:t>
            </a:r>
          </a:p>
          <a:p>
            <a:pPr marL="214313" lvl="1" indent="-214313">
              <a:lnSpc>
                <a:spcPct val="11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«Буддийские храмы Бурятии»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540713" y="2768283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8" name="Picture 4" descr="http://900igr.net/up/datai/85666/0002-004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4" y="1561591"/>
            <a:ext cx="3413634" cy="24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718" y="3025179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E329B-133E-4E83-95D2-39F082B98673}"/>
              </a:ext>
            </a:extLst>
          </p:cNvPr>
          <p:cNvSpPr/>
          <p:nvPr/>
        </p:nvSpPr>
        <p:spPr>
          <a:xfrm>
            <a:off x="4653136" y="123478"/>
            <a:ext cx="2160240" cy="792088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994B7F06-F551-48A0-BF2A-F6EFC1FF648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15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29200" y="4768166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14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</a:t>
            </a:r>
            <a:r>
              <a:rPr lang="ru" sz="1350" dirty="0"/>
              <a:t>РЕСПУБЛИК</a:t>
            </a:r>
            <a:r>
              <a:rPr lang="ru-RU" sz="1350" dirty="0"/>
              <a:t>И</a:t>
            </a:r>
            <a:r>
              <a:rPr lang="ru" sz="1350" dirty="0"/>
              <a:t> ТЫВА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477798" y="3324339"/>
            <a:ext cx="2907549" cy="119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«Енисейская Сибирь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3474102" y="1642034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«Рыболовный тур на реке Хам-Сыра»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«Сказочный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Алдын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Булаг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«Небесные озера»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477798" y="3075806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 descr="https://www.uni-los.ru/assets/manager/images/raioni/tiva/karta_t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5"/>
            <a:ext cx="3077885" cy="18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6088" y="2288019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EF9E0A-8764-47EE-ABD6-D6695ADCAE40}"/>
              </a:ext>
            </a:extLst>
          </p:cNvPr>
          <p:cNvSpPr/>
          <p:nvPr/>
        </p:nvSpPr>
        <p:spPr>
          <a:xfrm>
            <a:off x="4797152" y="123478"/>
            <a:ext cx="1872208" cy="792088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6873386C-237B-4B04-982C-7F5BFE0293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8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29200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</a:t>
            </a:r>
            <a:r>
              <a:rPr lang="ru" sz="1350" dirty="0"/>
              <a:t>РЕСПУБЛИК</a:t>
            </a:r>
            <a:r>
              <a:rPr lang="ru-RU" sz="1350" dirty="0"/>
              <a:t>И</a:t>
            </a:r>
            <a:r>
              <a:rPr lang="ru" sz="1350" dirty="0"/>
              <a:t> ХАКАСИЯ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423911" y="3070284"/>
            <a:ext cx="2733804" cy="104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«Енисейская Сибирь»</a:t>
            </a:r>
          </a:p>
        </p:txBody>
      </p:sp>
      <p:sp>
        <p:nvSpPr>
          <p:cNvPr id="272" name="Google Shape;272;p29"/>
          <p:cNvSpPr/>
          <p:nvPr/>
        </p:nvSpPr>
        <p:spPr>
          <a:xfrm>
            <a:off x="3367913" y="1340626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Салбыкский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курган»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«Каменная корона»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«Экологический тур по национальному парку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Шушенский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Бор»</a:t>
            </a: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367913" y="287960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4" name="Picture 2" descr="https://ic.pics.livejournal.com/kuzalatau/84481095/616/61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188205"/>
            <a:ext cx="2162097" cy="338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736" y="2643758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51A2F-3201-4DB8-9DEE-501CF5E92239}"/>
              </a:ext>
            </a:extLst>
          </p:cNvPr>
          <p:cNvSpPr/>
          <p:nvPr/>
        </p:nvSpPr>
        <p:spPr>
          <a:xfrm>
            <a:off x="4790813" y="51470"/>
            <a:ext cx="1981437" cy="86409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909B0E2B-FA08-4FB3-83D2-64CBFCB981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61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8112A6-3102-40D1-8514-85676C97AC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69482" y="4771603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 dirty="0"/>
          </a:p>
        </p:txBody>
      </p:sp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lvl="0"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</a:t>
            </a:r>
            <a:r>
              <a:rPr lang="ru-RU" sz="1350" dirty="0"/>
              <a:t>МАРШРУТЫ И П</a:t>
            </a:r>
            <a:r>
              <a:rPr lang="ru" sz="1350" dirty="0"/>
              <a:t>РОЕКТЫ </a:t>
            </a:r>
            <a:r>
              <a:rPr lang="ru-RU" sz="1350" dirty="0"/>
              <a:t>АЛТАЙСКОГО КРАЯ</a:t>
            </a:r>
            <a:endParaRPr sz="1800" dirty="0"/>
          </a:p>
        </p:txBody>
      </p:sp>
      <p:sp>
        <p:nvSpPr>
          <p:cNvPr id="280" name="Google Shape;280;p30"/>
          <p:cNvSpPr/>
          <p:nvPr/>
        </p:nvSpPr>
        <p:spPr>
          <a:xfrm>
            <a:off x="3526178" y="2704642"/>
            <a:ext cx="3186354" cy="18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  <a:buSzPts val="1500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«Бирюзовая Катунь»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«Сибирская монета»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«Белокуриха» / «Белокуриха-2»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«Барнаул </a:t>
            </a: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–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горнозаводской город»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«Золотые ворота»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«Тягун»</a:t>
            </a:r>
          </a:p>
        </p:txBody>
      </p:sp>
      <p:sp>
        <p:nvSpPr>
          <p:cNvPr id="283" name="Google Shape;283;p30"/>
          <p:cNvSpPr/>
          <p:nvPr/>
        </p:nvSpPr>
        <p:spPr>
          <a:xfrm>
            <a:off x="3526178" y="1271943"/>
            <a:ext cx="2858846" cy="11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«Большое Золотое кольцо Алтая»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«Малое Золотое кольцо Алтая»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«Казачья подкова Алтая»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08AD9117-96F1-459E-9941-3BE90995A78B}"/>
              </a:ext>
            </a:extLst>
          </p:cNvPr>
          <p:cNvCxnSpPr/>
          <p:nvPr/>
        </p:nvCxnSpPr>
        <p:spPr>
          <a:xfrm>
            <a:off x="3532701" y="257175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5" y="1491630"/>
            <a:ext cx="3032174" cy="2683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21481AE8-A4B4-4417-BD04-20A87140E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2896" y="2571750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0E2265-72FD-4F79-8542-A04684E3D031}"/>
              </a:ext>
            </a:extLst>
          </p:cNvPr>
          <p:cNvSpPr/>
          <p:nvPr/>
        </p:nvSpPr>
        <p:spPr>
          <a:xfrm>
            <a:off x="4653136" y="51470"/>
            <a:ext cx="2160240" cy="86409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03709273-F12D-4EFE-BC98-73CAF0940A3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47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20890" y="4767263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17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ЗАБАЙКАЛЬСКОГО КРАЯ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329763" y="3037491"/>
            <a:ext cx="3056749" cy="133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Ивано-Арахлейский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«Нерчинск исторический»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«Курорт Дарасун»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3344314" y="1587626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«Агинский Дацан»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«Озеро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Иргень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391513" y="2787774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98" name="Picture 2" descr="http://map-site.narod.ru/zabaikalskkra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16" y="6190142"/>
            <a:ext cx="8052072" cy="85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gey\Downloads\zabaikalskkra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" y="1347615"/>
            <a:ext cx="2733804" cy="28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4" y="3006572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12D537-18A9-4BF2-AE1D-835F83E5D876}"/>
              </a:ext>
            </a:extLst>
          </p:cNvPr>
          <p:cNvSpPr/>
          <p:nvPr/>
        </p:nvSpPr>
        <p:spPr>
          <a:xfrm>
            <a:off x="4843463" y="123478"/>
            <a:ext cx="1897905" cy="79208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F7BE9330-DDC6-463E-9483-D06D7EC5AD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9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85184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18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КРАСНОЯРСКОГО КРАЯ*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306567" y="2463738"/>
            <a:ext cx="2733804" cy="195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«Арктический»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«Сибирское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Дивногорье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«Ергаки»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«Енисейск»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«Южное»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«Шушенское»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«Дети одной реки»</a:t>
            </a:r>
          </a:p>
          <a:p>
            <a:pPr marL="214313" lvl="1" indent="-214313">
              <a:lnSpc>
                <a:spcPct val="12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«Парк музей освоения Севера»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3297115" y="1414622"/>
            <a:ext cx="2892999" cy="137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«К берегам Енисея»</a:t>
            </a:r>
          </a:p>
          <a:p>
            <a:pPr marL="214313" lvl="1" indent="-214313"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«Красноярский край – ворота на Северный полюс»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344314" y="2463738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247;p28">
            <a:extLst>
              <a:ext uri="{FF2B5EF4-FFF2-40B4-BE49-F238E27FC236}">
                <a16:creationId xmlns:a16="http://schemas.microsoft.com/office/drawing/2014/main" id="{EBFDB3D9-F9A5-44A8-9F90-27B7737BFA5C}"/>
              </a:ext>
            </a:extLst>
          </p:cNvPr>
          <p:cNvSpPr/>
          <p:nvPr/>
        </p:nvSpPr>
        <p:spPr>
          <a:xfrm>
            <a:off x="620688" y="4785258"/>
            <a:ext cx="3060853" cy="2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я</a:t>
            </a: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 регион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а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5" y="1206926"/>
            <a:ext cx="2447745" cy="34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2855" y="3282133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7FFDCF-6DCA-463D-98DB-077D821A7210}"/>
              </a:ext>
            </a:extLst>
          </p:cNvPr>
          <p:cNvSpPr/>
          <p:nvPr/>
        </p:nvSpPr>
        <p:spPr>
          <a:xfrm>
            <a:off x="4869160" y="123478"/>
            <a:ext cx="1872208" cy="792062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2029A089-4312-4362-9C11-644454313D2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04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03228" y="4732189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19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ИРКУТСКОЙ ОБЛАСТИ*</a:t>
            </a:r>
            <a:endParaRPr sz="1350" dirty="0"/>
          </a:p>
        </p:txBody>
      </p:sp>
      <p:sp>
        <p:nvSpPr>
          <p:cNvPr id="268" name="Google Shape;268;p29"/>
          <p:cNvSpPr/>
          <p:nvPr/>
        </p:nvSpPr>
        <p:spPr>
          <a:xfrm>
            <a:off x="3680517" y="3194756"/>
            <a:ext cx="2733804" cy="104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numCol="1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  <a:endParaRPr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«Ворота Байкала»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«Большая Байкальская тропа»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3680517" y="1508685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«Байкальская одиссея»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«Свирская зимушка»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«Звезда кочевника»</a:t>
            </a: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727716" y="293179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247;p28">
            <a:extLst>
              <a:ext uri="{FF2B5EF4-FFF2-40B4-BE49-F238E27FC236}">
                <a16:creationId xmlns:a16="http://schemas.microsoft.com/office/drawing/2014/main" id="{EBFDB3D9-F9A5-44A8-9F90-27B7737BFA5C}"/>
              </a:ext>
            </a:extLst>
          </p:cNvPr>
          <p:cNvSpPr/>
          <p:nvPr/>
        </p:nvSpPr>
        <p:spPr>
          <a:xfrm>
            <a:off x="307060" y="4732189"/>
            <a:ext cx="3060853" cy="2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я</a:t>
            </a: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 регион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а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pic>
        <p:nvPicPr>
          <p:cNvPr id="1026" name="Picture 2" descr="http://mail.vesta-m.info/sites/default/files/pictures/kartairkut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1447849"/>
            <a:ext cx="3060852" cy="30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0768" y="3600046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3BB32-DFEE-46DC-90B1-962A241F8091}"/>
              </a:ext>
            </a:extLst>
          </p:cNvPr>
          <p:cNvSpPr/>
          <p:nvPr/>
        </p:nvSpPr>
        <p:spPr>
          <a:xfrm>
            <a:off x="4797152" y="123478"/>
            <a:ext cx="1872208" cy="777991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B9A35505-D85E-40EB-8E8B-0CD6A6EDD0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58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AB5033-D09C-4EDC-842E-81ED571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3" y="114057"/>
            <a:ext cx="6564074" cy="745628"/>
          </a:xfrm>
        </p:spPr>
        <p:txBody>
          <a:bodyPr/>
          <a:lstStyle/>
          <a:p>
            <a:r>
              <a:rPr lang="ru-RU" sz="1575" dirty="0"/>
              <a:t>ФОРМАЛЬНОЕ ОСНОВАНИЕ ДЛЯ ИНИЦИАЦИИ</a:t>
            </a:r>
            <a:br>
              <a:rPr lang="ru-RU" dirty="0"/>
            </a:br>
            <a:r>
              <a:rPr lang="ru-RU" sz="1575" dirty="0"/>
              <a:t>ПРОГРАММЫ</a:t>
            </a:r>
          </a:p>
        </p:txBody>
      </p:sp>
      <p:sp>
        <p:nvSpPr>
          <p:cNvPr id="10" name="Google Shape;143;p30">
            <a:extLst>
              <a:ext uri="{FF2B5EF4-FFF2-40B4-BE49-F238E27FC236}">
                <a16:creationId xmlns:a16="http://schemas.microsoft.com/office/drawing/2014/main" id="{DF0B6B5C-067E-4EB6-A06B-E0588AB1BD4C}"/>
              </a:ext>
            </a:extLst>
          </p:cNvPr>
          <p:cNvSpPr/>
          <p:nvPr/>
        </p:nvSpPr>
        <p:spPr>
          <a:xfrm>
            <a:off x="391500" y="1456513"/>
            <a:ext cx="6075000" cy="20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400"/>
            </a:pPr>
            <a:r>
              <a:rPr lang="ru" sz="1575" b="1" dirty="0">
                <a:solidFill>
                  <a:schemeClr val="accent5">
                    <a:lumMod val="50000"/>
                  </a:schemeClr>
                </a:solidFill>
              </a:rPr>
              <a:t>Решение Совета МАСС от 28 июня 2019 года, город Кызыл</a:t>
            </a:r>
            <a:endParaRPr sz="1575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Google Shape;144;p30">
            <a:extLst>
              <a:ext uri="{FF2B5EF4-FFF2-40B4-BE49-F238E27FC236}">
                <a16:creationId xmlns:a16="http://schemas.microsoft.com/office/drawing/2014/main" id="{600CF87A-CC3E-44B2-96C7-E8412CE17D43}"/>
              </a:ext>
            </a:extLst>
          </p:cNvPr>
          <p:cNvSpPr/>
          <p:nvPr/>
        </p:nvSpPr>
        <p:spPr>
          <a:xfrm>
            <a:off x="3163098" y="2298854"/>
            <a:ext cx="3578269" cy="185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just">
              <a:buSzPts val="1400"/>
            </a:pPr>
            <a:r>
              <a:rPr lang="ru" dirty="0">
                <a:solidFill>
                  <a:schemeClr val="dk1"/>
                </a:solidFill>
              </a:rPr>
              <a:t>3.4. Исполнительному комитету МАСС подготовить и представить на утверждение очередного заседания Совета МАСС проектное предложение по разработке и реализации межрегиональной программы «Развитие внутреннего и въездного туризма в Сибири (2019 – 2025 годы)»</a:t>
            </a:r>
            <a:endParaRPr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32DD7D-9345-4E4A-85DD-E9A3F671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8" y="2229847"/>
            <a:ext cx="2735916" cy="192607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4BA7FA-06DD-4B88-831C-15FE093CF9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31679" y="4817915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</a:t>
            </a:fld>
            <a:endParaRPr lang="ru" dirty="0"/>
          </a:p>
        </p:txBody>
      </p:sp>
      <p:pic>
        <p:nvPicPr>
          <p:cNvPr id="7" name="Google Shape;74;p15">
            <a:extLst>
              <a:ext uri="{FF2B5EF4-FFF2-40B4-BE49-F238E27FC236}">
                <a16:creationId xmlns:a16="http://schemas.microsoft.com/office/drawing/2014/main" id="{09150553-4E05-4098-B158-00CCD2B6AF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5184" y="175198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199CF4-EC82-4E09-81B4-1029249DC6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27974" y="4757950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20</a:t>
            </a:fld>
            <a:endParaRPr lang="ru" dirty="0"/>
          </a:p>
        </p:txBody>
      </p:sp>
      <p:sp>
        <p:nvSpPr>
          <p:cNvPr id="280" name="Google Shape;280;p30"/>
          <p:cNvSpPr/>
          <p:nvPr/>
        </p:nvSpPr>
        <p:spPr>
          <a:xfrm>
            <a:off x="3933056" y="3249992"/>
            <a:ext cx="3753036" cy="113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Проекты: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Шерегеш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«Поднебесные зубья»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«Северный Кузбасс»</a:t>
            </a:r>
            <a:endParaRPr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3933056" y="1545636"/>
            <a:ext cx="3753036" cy="102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«Великое Саяно-Алтайское кольцо»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Шория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плюс Алтай»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«Алтын-Голь»</a:t>
            </a: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DCDECC61-2A2F-4023-9DEA-37BD666A30DD}"/>
              </a:ext>
            </a:extLst>
          </p:cNvPr>
          <p:cNvCxnSpPr/>
          <p:nvPr/>
        </p:nvCxnSpPr>
        <p:spPr>
          <a:xfrm>
            <a:off x="3738470" y="293179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https://www.sibalt.ru/images/shoria/info/sheregesh_gde_nahodits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4" y="1398114"/>
            <a:ext cx="3441794" cy="27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аркер">
            <a:extLst>
              <a:ext uri="{FF2B5EF4-FFF2-40B4-BE49-F238E27FC236}">
                <a16:creationId xmlns:a16="http://schemas.microsoft.com/office/drawing/2014/main" id="{906C0599-915C-4287-8162-D684843AC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4824" y="2958264"/>
            <a:ext cx="504384" cy="504384"/>
          </a:xfrm>
          <a:prstGeom prst="rect">
            <a:avLst/>
          </a:prstGeom>
        </p:spPr>
      </p:pic>
      <p:sp>
        <p:nvSpPr>
          <p:cNvPr id="13" name="Google Shape;265;p29">
            <a:extLst>
              <a:ext uri="{FF2B5EF4-FFF2-40B4-BE49-F238E27FC236}">
                <a16:creationId xmlns:a16="http://schemas.microsoft.com/office/drawing/2014/main" id="{C072A13B-D3A8-482C-AD3A-C2D3E4E4BB85}"/>
              </a:ext>
            </a:extLst>
          </p:cNvPr>
          <p:cNvSpPr txBox="1">
            <a:spLocks/>
          </p:cNvSpPr>
          <p:nvPr/>
        </p:nvSpPr>
        <p:spPr>
          <a:xfrm>
            <a:off x="161090" y="87706"/>
            <a:ext cx="4590510" cy="74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ТУРИСТИЧЕСКИЕ МАРШРУТЫ И ПРОЕКТЫ КЕМЕРОВСКОЙ ОБЛАСТИ </a:t>
            </a:r>
            <a:r>
              <a:rPr lang="ru-RU" sz="1350" dirty="0">
                <a:solidFill>
                  <a:schemeClr val="bg1"/>
                </a:solidFill>
              </a:rPr>
              <a:t>–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/>
              <a:t>КУЗБАССА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AF4A7C-67DC-4E86-80AE-C431EE53C791}"/>
              </a:ext>
            </a:extLst>
          </p:cNvPr>
          <p:cNvSpPr/>
          <p:nvPr/>
        </p:nvSpPr>
        <p:spPr>
          <a:xfrm>
            <a:off x="4869160" y="87706"/>
            <a:ext cx="1827750" cy="779688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74;p15">
            <a:extLst>
              <a:ext uri="{FF2B5EF4-FFF2-40B4-BE49-F238E27FC236}">
                <a16:creationId xmlns:a16="http://schemas.microsoft.com/office/drawing/2014/main" id="{6A761A4E-7AB2-41F8-B1F9-BD508B01A2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99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82607" y="4765019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21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НОВОСИБИРСКОЙ ОБЛАСТИ*</a:t>
            </a:r>
            <a:endParaRPr sz="1350" dirty="0"/>
          </a:p>
        </p:txBody>
      </p:sp>
      <p:sp>
        <p:nvSpPr>
          <p:cNvPr id="272" name="Google Shape;272;p29"/>
          <p:cNvSpPr/>
          <p:nvPr/>
        </p:nvSpPr>
        <p:spPr>
          <a:xfrm>
            <a:off x="4005064" y="1683399"/>
            <a:ext cx="2892999" cy="179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</a:t>
            </a: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«В поисках сибирских богатств»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«Сибирская Швейцария»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«Ложок </a:t>
            </a: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–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дорога к Храму»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«Открой Новосибирск»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«Ордынское кольцо»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886390" y="3938469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247;p28">
            <a:extLst>
              <a:ext uri="{FF2B5EF4-FFF2-40B4-BE49-F238E27FC236}">
                <a16:creationId xmlns:a16="http://schemas.microsoft.com/office/drawing/2014/main" id="{EBFDB3D9-F9A5-44A8-9F90-27B7737BFA5C}"/>
              </a:ext>
            </a:extLst>
          </p:cNvPr>
          <p:cNvSpPr/>
          <p:nvPr/>
        </p:nvSpPr>
        <p:spPr>
          <a:xfrm>
            <a:off x="240305" y="4636299"/>
            <a:ext cx="3060853" cy="2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я</a:t>
            </a: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 регион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а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7" y="1723524"/>
            <a:ext cx="3474605" cy="22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4904" y="2499742"/>
            <a:ext cx="504384" cy="504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FF28D1-3689-42E5-A589-8EFE47B1253C}"/>
              </a:ext>
            </a:extLst>
          </p:cNvPr>
          <p:cNvSpPr/>
          <p:nvPr/>
        </p:nvSpPr>
        <p:spPr>
          <a:xfrm>
            <a:off x="4869160" y="123478"/>
            <a:ext cx="1800200" cy="720080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4;p15">
            <a:extLst>
              <a:ext uri="{FF2B5EF4-FFF2-40B4-BE49-F238E27FC236}">
                <a16:creationId xmlns:a16="http://schemas.microsoft.com/office/drawing/2014/main" id="{0C9D1D83-7D4B-4DCF-9B78-7B7846C902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14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C08297-F4E1-4E90-988C-BD2130647D2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19652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22</a:t>
            </a:fld>
            <a:endParaRPr lang="ru" dirty="0"/>
          </a:p>
        </p:txBody>
      </p:sp>
      <p:sp>
        <p:nvSpPr>
          <p:cNvPr id="280" name="Google Shape;280;p30"/>
          <p:cNvSpPr/>
          <p:nvPr/>
        </p:nvSpPr>
        <p:spPr>
          <a:xfrm>
            <a:off x="3216283" y="3506590"/>
            <a:ext cx="3453315" cy="7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Федеральный туристский маршрут:</a:t>
            </a:r>
          </a:p>
          <a:p>
            <a:pPr lvl="1">
              <a:spcBef>
                <a:spcPts val="75"/>
              </a:spcBef>
            </a:pPr>
            <a:endParaRPr lang="ru-RU" sz="112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«Императорский маршрут. </a:t>
            </a:r>
          </a:p>
          <a:p>
            <a:pPr lvl="1">
              <a:spcBef>
                <a:spcPts val="75"/>
              </a:spcBef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Томск под скипетром Романовых»</a:t>
            </a:r>
          </a:p>
        </p:txBody>
      </p:sp>
      <p:sp>
        <p:nvSpPr>
          <p:cNvPr id="283" name="Google Shape;283;p30"/>
          <p:cNvSpPr/>
          <p:nvPr/>
        </p:nvSpPr>
        <p:spPr>
          <a:xfrm>
            <a:off x="3232021" y="1417050"/>
            <a:ext cx="3336716" cy="172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«Окно в Сибирь. Тур по золотому кольцу Томской области»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«Томск – сердце Сибири!»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«Сибирские Афины»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 «По старому сибирскому тракту»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 «Дорога в Изумрудный город»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97A7">
                    <a:lumMod val="50000"/>
                  </a:srgbClr>
                </a:solidFill>
              </a:rPr>
              <a:t> «Таежная история»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sz="825" dirty="0"/>
          </a:p>
          <a:p>
            <a:pPr marL="200025" indent="-123825">
              <a:spcBef>
                <a:spcPts val="75"/>
              </a:spcBef>
              <a:buClr>
                <a:schemeClr val="dk1"/>
              </a:buClr>
              <a:buSzPts val="1500"/>
            </a:pPr>
            <a:endParaRPr sz="1125" dirty="0"/>
          </a:p>
        </p:txBody>
      </p:sp>
      <p:cxnSp>
        <p:nvCxnSpPr>
          <p:cNvPr id="10" name="Google Shape;249;p28">
            <a:extLst>
              <a:ext uri="{FF2B5EF4-FFF2-40B4-BE49-F238E27FC236}">
                <a16:creationId xmlns:a16="http://schemas.microsoft.com/office/drawing/2014/main" id="{0B101BDF-0488-4A69-8DF8-B642263AA99B}"/>
              </a:ext>
            </a:extLst>
          </p:cNvPr>
          <p:cNvCxnSpPr/>
          <p:nvPr/>
        </p:nvCxnSpPr>
        <p:spPr>
          <a:xfrm>
            <a:off x="3390250" y="350464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1EEAF6-7D35-49D3-9395-62CC5EBC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7" y="1651571"/>
            <a:ext cx="2899475" cy="2290895"/>
          </a:xfrm>
          <a:prstGeom prst="rect">
            <a:avLst/>
          </a:prstGeom>
        </p:spPr>
      </p:pic>
      <p:pic>
        <p:nvPicPr>
          <p:cNvPr id="6" name="Рисунок 5" descr="Маркер">
            <a:extLst>
              <a:ext uri="{FF2B5EF4-FFF2-40B4-BE49-F238E27FC236}">
                <a16:creationId xmlns:a16="http://schemas.microsoft.com/office/drawing/2014/main" id="{5D80B1F9-2902-4285-9093-86D7B8215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4784" y="3145238"/>
            <a:ext cx="504384" cy="504384"/>
          </a:xfrm>
          <a:prstGeom prst="rect">
            <a:avLst/>
          </a:prstGeom>
        </p:spPr>
      </p:pic>
      <p:sp>
        <p:nvSpPr>
          <p:cNvPr id="13" name="Google Shape;265;p29">
            <a:extLst>
              <a:ext uri="{FF2B5EF4-FFF2-40B4-BE49-F238E27FC236}">
                <a16:creationId xmlns:a16="http://schemas.microsoft.com/office/drawing/2014/main" id="{146D4731-3B97-427B-8855-A79FC7D7D1DE}"/>
              </a:ext>
            </a:extLst>
          </p:cNvPr>
          <p:cNvSpPr txBox="1">
            <a:spLocks/>
          </p:cNvSpPr>
          <p:nvPr/>
        </p:nvSpPr>
        <p:spPr>
          <a:xfrm>
            <a:off x="188640" y="159110"/>
            <a:ext cx="4397648" cy="74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ТУРИСТИЧЕСКИЕ МАРШРУТЫ И ПРОЕКТЫ ТОМСКОЙ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5553EA-BAB2-4F08-9EC8-8E6F4EDE998D}"/>
              </a:ext>
            </a:extLst>
          </p:cNvPr>
          <p:cNvSpPr/>
          <p:nvPr/>
        </p:nvSpPr>
        <p:spPr>
          <a:xfrm>
            <a:off x="4813150" y="123478"/>
            <a:ext cx="1928218" cy="716207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Google Shape;74;p15">
            <a:extLst>
              <a:ext uri="{FF2B5EF4-FFF2-40B4-BE49-F238E27FC236}">
                <a16:creationId xmlns:a16="http://schemas.microsoft.com/office/drawing/2014/main" id="{4DCF3156-2FCC-4F51-BD54-9EAFB2CCD5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6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724E6-95C4-48DD-A431-F1D98B2B20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29200" y="473538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23</a:t>
            </a:fld>
            <a:endParaRPr lang="ru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10000"/>
              </a:lnSpc>
              <a:buSzPts val="2100"/>
            </a:pPr>
            <a:r>
              <a:rPr lang="ru-RU" sz="1350" dirty="0"/>
              <a:t>РЕГИОНАЛЬНЫЕ </a:t>
            </a:r>
            <a:r>
              <a:rPr lang="ru" sz="1350" dirty="0"/>
              <a:t>ТУРИСТИЧЕСКИЕ МАРШРУТЫ </a:t>
            </a:r>
            <a:r>
              <a:rPr lang="ru-RU" sz="1350" dirty="0"/>
              <a:t>И ПРОЕКТЫ ОМСКОЙ ОБЛАСТИ*</a:t>
            </a:r>
            <a:endParaRPr sz="1350" dirty="0"/>
          </a:p>
        </p:txBody>
      </p:sp>
      <p:sp>
        <p:nvSpPr>
          <p:cNvPr id="272" name="Google Shape;272;p29"/>
          <p:cNvSpPr/>
          <p:nvPr/>
        </p:nvSpPr>
        <p:spPr>
          <a:xfrm>
            <a:off x="3344314" y="1587626"/>
            <a:ext cx="2892999" cy="12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Региональные маршруты: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«Сибирские владения деда Мороза»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«Настоящая зима»</a:t>
            </a:r>
          </a:p>
          <a:p>
            <a:pPr marL="214313" lvl="1" indent="-214313">
              <a:lnSpc>
                <a:spcPct val="150000"/>
              </a:lnSpc>
              <a:spcBef>
                <a:spcPts val="75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Google Shape;249;p28">
            <a:extLst>
              <a:ext uri="{FF2B5EF4-FFF2-40B4-BE49-F238E27FC236}">
                <a16:creationId xmlns:a16="http://schemas.microsoft.com/office/drawing/2014/main" id="{762E4803-647B-4630-9638-BA5238E90938}"/>
              </a:ext>
            </a:extLst>
          </p:cNvPr>
          <p:cNvCxnSpPr/>
          <p:nvPr/>
        </p:nvCxnSpPr>
        <p:spPr>
          <a:xfrm>
            <a:off x="3367913" y="2879600"/>
            <a:ext cx="28458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247;p28">
            <a:extLst>
              <a:ext uri="{FF2B5EF4-FFF2-40B4-BE49-F238E27FC236}">
                <a16:creationId xmlns:a16="http://schemas.microsoft.com/office/drawing/2014/main" id="{EBFDB3D9-F9A5-44A8-9F90-27B7737BFA5C}"/>
              </a:ext>
            </a:extLst>
          </p:cNvPr>
          <p:cNvSpPr/>
          <p:nvPr/>
        </p:nvSpPr>
        <p:spPr>
          <a:xfrm>
            <a:off x="237186" y="4606668"/>
            <a:ext cx="3060853" cy="2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я</a:t>
            </a: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 регион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а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pic>
        <p:nvPicPr>
          <p:cNvPr id="7170" name="Picture 2" descr="https://kadastrmapp.ru/wp-content/uploads/2016/03/0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218717"/>
            <a:ext cx="2184828" cy="33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ркер">
            <a:extLst>
              <a:ext uri="{FF2B5EF4-FFF2-40B4-BE49-F238E27FC236}">
                <a16:creationId xmlns:a16="http://schemas.microsoft.com/office/drawing/2014/main" id="{C158EC67-6920-42FA-B77C-68411E02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694" y="3075806"/>
            <a:ext cx="504384" cy="504384"/>
          </a:xfrm>
          <a:prstGeom prst="rect">
            <a:avLst/>
          </a:prstGeom>
        </p:spPr>
      </p:pic>
      <p:sp>
        <p:nvSpPr>
          <p:cNvPr id="11" name="Google Shape;280;p30"/>
          <p:cNvSpPr/>
          <p:nvPr/>
        </p:nvSpPr>
        <p:spPr>
          <a:xfrm>
            <a:off x="3266909" y="3145241"/>
            <a:ext cx="3453315" cy="7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1">
              <a:spcBef>
                <a:spcPts val="75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Федеральный туристский маршрут:</a:t>
            </a:r>
          </a:p>
          <a:p>
            <a:pPr lvl="1">
              <a:spcBef>
                <a:spcPts val="75"/>
              </a:spcBef>
            </a:pPr>
            <a:endParaRPr lang="ru-RU" sz="112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lvl="1" indent="-214313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«Императорский маршрут. Имперский Омск»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3DB3A6-6A8E-4E08-A729-FEA2A551A881}"/>
              </a:ext>
            </a:extLst>
          </p:cNvPr>
          <p:cNvSpPr/>
          <p:nvPr/>
        </p:nvSpPr>
        <p:spPr>
          <a:xfrm>
            <a:off x="4869160" y="51470"/>
            <a:ext cx="1728192" cy="797225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Google Shape;74;p15">
            <a:extLst>
              <a:ext uri="{FF2B5EF4-FFF2-40B4-BE49-F238E27FC236}">
                <a16:creationId xmlns:a16="http://schemas.microsoft.com/office/drawing/2014/main" id="{FB7BA9E9-AC05-45C3-872C-695A454FB0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87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E036C3E6-CCCA-433C-84F8-74FCB8C2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" y="1514396"/>
            <a:ext cx="2722380" cy="2874469"/>
          </a:xfrm>
          <a:prstGeom prst="rect">
            <a:avLst/>
          </a:prstGeom>
        </p:spPr>
      </p:pic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3256318" y="1449388"/>
            <a:ext cx="3718562" cy="306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0E579B"/>
              </a:buClr>
              <a:buSzPts val="1500"/>
              <a:buNone/>
            </a:pPr>
            <a:r>
              <a:rPr lang="ru" sz="975" b="1" dirty="0">
                <a:solidFill>
                  <a:schemeClr val="accent5">
                    <a:lumMod val="50000"/>
                  </a:schemeClr>
                </a:solidFill>
              </a:rPr>
              <a:t>      «Великое Саяно-Алтайское кольцо» </a:t>
            </a:r>
            <a:endParaRPr sz="975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" sz="975" dirty="0">
                <a:solidFill>
                  <a:schemeClr val="tx1"/>
                </a:solidFill>
              </a:rPr>
              <a:t>      (Республики Алтай, Хакасия, Тыва, Алтайский и     Красноярский край, Кемеровская область - Кузбасс)</a:t>
            </a:r>
            <a:endParaRPr sz="975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E579B"/>
              </a:buClr>
              <a:buSzPts val="1500"/>
              <a:buNone/>
            </a:pPr>
            <a:r>
              <a:rPr lang="ru-RU" sz="975" b="1" dirty="0">
                <a:solidFill>
                  <a:schemeClr val="accent5">
                    <a:lumMod val="50000"/>
                  </a:schemeClr>
                </a:solidFill>
              </a:rPr>
              <a:t>      «Сибирский тракт»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buClr>
                <a:srgbClr val="0E579B"/>
              </a:buClr>
              <a:buSzPts val="1500"/>
              <a:buNone/>
            </a:pPr>
            <a:r>
              <a:rPr lang="ru-RU" sz="975" dirty="0">
                <a:solidFill>
                  <a:schemeClr val="tx1"/>
                </a:solidFill>
              </a:rPr>
              <a:t>   (Республика Бурятия, Красноярский край, Новосибирская,  Омская, Томская области)</a:t>
            </a:r>
          </a:p>
          <a:p>
            <a:pPr marL="0" lvl="1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ru" sz="975" b="1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" sz="938" b="1" dirty="0">
                <a:solidFill>
                  <a:schemeClr val="accent5">
                    <a:lumMod val="50000"/>
                  </a:schemeClr>
                </a:solidFill>
              </a:rPr>
              <a:t>«Здравствуй, Алтай!», «Алтайская Одиссея», </a:t>
            </a:r>
            <a:r>
              <a:rPr lang="ru-RU" sz="938" b="1" dirty="0">
                <a:solidFill>
                  <a:schemeClr val="accent5">
                    <a:lumMod val="50000"/>
                  </a:schemeClr>
                </a:solidFill>
              </a:rPr>
              <a:t>«Алтай-   </a:t>
            </a:r>
            <a:r>
              <a:rPr lang="ru-RU" sz="938" b="1" dirty="0" err="1">
                <a:solidFill>
                  <a:schemeClr val="accent5">
                    <a:lumMod val="50000"/>
                  </a:schemeClr>
                </a:solidFill>
              </a:rPr>
              <a:t>Лайт</a:t>
            </a:r>
            <a:r>
              <a:rPr lang="ru-RU" sz="938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975" dirty="0">
                <a:solidFill>
                  <a:schemeClr val="tx1"/>
                </a:solidFill>
              </a:rPr>
              <a:t>      (Республика Алтай, Алтайский край)</a:t>
            </a:r>
          </a:p>
          <a:p>
            <a:pPr marL="0" indent="0">
              <a:lnSpc>
                <a:spcPct val="100000"/>
              </a:lnSpc>
              <a:buClr>
                <a:srgbClr val="0E579B"/>
              </a:buClr>
              <a:buSzPts val="1500"/>
              <a:buNone/>
            </a:pPr>
            <a:r>
              <a:rPr lang="ru-RU" sz="975" b="1" dirty="0">
                <a:solidFill>
                  <a:schemeClr val="accent5">
                    <a:lumMod val="50000"/>
                  </a:schemeClr>
                </a:solidFill>
              </a:rPr>
              <a:t>      «Деревянное зодчество Сибири»</a:t>
            </a:r>
            <a:endParaRPr sz="975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spcBef>
                <a:spcPts val="450"/>
              </a:spcBef>
              <a:buNone/>
            </a:pPr>
            <a:r>
              <a:rPr lang="ru" sz="975" dirty="0">
                <a:solidFill>
                  <a:schemeClr val="tx1"/>
                </a:solidFill>
              </a:rPr>
              <a:t>      (Кемеровская область – Кузбасс, Томская область)</a:t>
            </a:r>
            <a:endParaRPr sz="975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0E579B"/>
              </a:buClr>
              <a:buSzPts val="1500"/>
              <a:buNone/>
            </a:pPr>
            <a:r>
              <a:rPr lang="ru" sz="975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" sz="938" b="1" dirty="0">
                <a:solidFill>
                  <a:schemeClr val="accent5">
                    <a:lumMod val="50000"/>
                  </a:schemeClr>
                </a:solidFill>
              </a:rPr>
              <a:t>«Енисейская Сибирь: </a:t>
            </a:r>
            <a:r>
              <a:rPr lang="ru-RU" sz="938" b="1" dirty="0">
                <a:solidFill>
                  <a:schemeClr val="accent5">
                    <a:lumMod val="50000"/>
                  </a:schemeClr>
                </a:solidFill>
              </a:rPr>
              <a:t>из Красноярска - к центру Азии</a:t>
            </a:r>
            <a:r>
              <a:rPr lang="ru" sz="938" b="1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endParaRPr sz="938" b="1" spc="-75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" sz="975" dirty="0">
                <a:solidFill>
                  <a:schemeClr val="tx1"/>
                </a:solidFill>
              </a:rPr>
              <a:t>     (Республики Тыва, Хакасия, Красноярский край)</a:t>
            </a:r>
            <a:endParaRPr sz="975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E579B"/>
              </a:buClr>
              <a:buSzPts val="1500"/>
              <a:buNone/>
            </a:pPr>
            <a:r>
              <a:rPr lang="ru" sz="975" b="1" dirty="0">
                <a:solidFill>
                  <a:schemeClr val="accent5">
                    <a:lumMod val="50000"/>
                  </a:schemeClr>
                </a:solidFill>
              </a:rPr>
              <a:t>      «</a:t>
            </a:r>
            <a:r>
              <a:rPr lang="ru-RU" sz="975" b="1" dirty="0">
                <a:solidFill>
                  <a:schemeClr val="accent5">
                    <a:lumMod val="50000"/>
                  </a:schemeClr>
                </a:solidFill>
              </a:rPr>
              <a:t>Сибирский Транссиб»</a:t>
            </a:r>
            <a:r>
              <a:rPr lang="en-US" sz="975" b="1" dirty="0">
                <a:solidFill>
                  <a:schemeClr val="accent5">
                    <a:lumMod val="50000"/>
                  </a:schemeClr>
                </a:solidFill>
              </a:rPr>
              <a:t> **</a:t>
            </a:r>
            <a:endParaRPr lang="ru-RU" sz="97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Clr>
                <a:srgbClr val="0E579B"/>
              </a:buClr>
              <a:buSzPts val="1500"/>
              <a:buNone/>
            </a:pPr>
            <a:r>
              <a:rPr lang="ru-RU" sz="975" dirty="0">
                <a:solidFill>
                  <a:schemeClr val="tx1"/>
                </a:solidFill>
              </a:rPr>
              <a:t>    (Республика Бурятия, Забайкальский, Красноярский край,  Иркутская, Кемеровская, Новосибирская, Омская области</a:t>
            </a:r>
            <a:r>
              <a:rPr lang="ru" sz="975" dirty="0">
                <a:solidFill>
                  <a:schemeClr val="tx1"/>
                </a:solidFill>
              </a:rPr>
              <a:t>)</a:t>
            </a:r>
            <a:endParaRPr sz="975" dirty="0">
              <a:solidFill>
                <a:schemeClr val="tx1"/>
              </a:solidFill>
            </a:endParaRPr>
          </a:p>
          <a:p>
            <a:pPr marL="133350" indent="-104775">
              <a:lnSpc>
                <a:spcPct val="70000"/>
              </a:lnSpc>
              <a:buSzPts val="500"/>
              <a:buNone/>
            </a:pPr>
            <a:endParaRPr sz="375" dirty="0"/>
          </a:p>
          <a:p>
            <a:pPr marL="133350" indent="-104775">
              <a:lnSpc>
                <a:spcPct val="70000"/>
              </a:lnSpc>
              <a:buSzPts val="500"/>
              <a:buNone/>
            </a:pPr>
            <a:endParaRPr sz="375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F45FA4-80AD-4F51-AF2B-7823C8BE99A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75608" y="4803390"/>
            <a:ext cx="276374" cy="2054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24</a:t>
            </a:fld>
            <a:endParaRPr lang="ru" dirty="0"/>
          </a:p>
        </p:txBody>
      </p:sp>
      <p:sp>
        <p:nvSpPr>
          <p:cNvPr id="21" name="Google Shape;350;p42">
            <a:extLst>
              <a:ext uri="{FF2B5EF4-FFF2-40B4-BE49-F238E27FC236}">
                <a16:creationId xmlns:a16="http://schemas.microsoft.com/office/drawing/2014/main" id="{2223E870-9FE3-405C-A0F8-3328588A5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00000"/>
              </a:lnSpc>
              <a:buSzPts val="2100"/>
            </a:pPr>
            <a:r>
              <a:rPr lang="ru" sz="1350" dirty="0"/>
              <a:t>МЕЖРЕГИОНАЛЬНЫЕ ТУРИСТСКИЕ МАРШРУТЫ</a:t>
            </a:r>
            <a:br>
              <a:rPr lang="ru" sz="1350" dirty="0"/>
            </a:br>
            <a:r>
              <a:rPr lang="ru" sz="1350" dirty="0"/>
              <a:t>ДЛЯ ВКЛЮЧЕНИЯ </a:t>
            </a:r>
            <a:r>
              <a:rPr lang="ru-RU" sz="1350" dirty="0"/>
              <a:t>В</a:t>
            </a:r>
            <a:r>
              <a:rPr lang="ru" sz="1350" dirty="0"/>
              <a:t> ПРОГРАММУ*</a:t>
            </a:r>
            <a:endParaRPr sz="1350" dirty="0"/>
          </a:p>
        </p:txBody>
      </p:sp>
      <p:sp>
        <p:nvSpPr>
          <p:cNvPr id="247" name="Google Shape;247;p28"/>
          <p:cNvSpPr/>
          <p:nvPr/>
        </p:nvSpPr>
        <p:spPr>
          <a:xfrm>
            <a:off x="156631" y="1162269"/>
            <a:ext cx="1390661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предложений регионов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  <a:p>
            <a:pPr>
              <a:buSzPts val="1200"/>
            </a:pPr>
            <a:r>
              <a:rPr lang="en-US" sz="900" i="1" dirty="0">
                <a:latin typeface="+mj-lt"/>
              </a:rPr>
              <a:t>** </a:t>
            </a:r>
            <a:r>
              <a:rPr lang="ru-RU" sz="900" i="1" dirty="0">
                <a:latin typeface="+mj-lt"/>
              </a:rPr>
              <a:t>предложение</a:t>
            </a:r>
          </a:p>
          <a:p>
            <a:pPr>
              <a:buSzPts val="1200"/>
            </a:pPr>
            <a:r>
              <a:rPr lang="ru-RU" sz="900" i="1" dirty="0">
                <a:latin typeface="+mj-lt"/>
              </a:rPr>
              <a:t>ИК МАСС</a:t>
            </a:r>
            <a:endParaRPr sz="900" i="1" dirty="0">
              <a:latin typeface="+mj-lt"/>
            </a:endParaRPr>
          </a:p>
        </p:txBody>
      </p:sp>
      <p:cxnSp>
        <p:nvCxnSpPr>
          <p:cNvPr id="249" name="Google Shape;249;p28"/>
          <p:cNvCxnSpPr>
            <a:cxnSpLocks/>
          </p:cNvCxnSpPr>
          <p:nvPr/>
        </p:nvCxnSpPr>
        <p:spPr>
          <a:xfrm>
            <a:off x="3511622" y="1923678"/>
            <a:ext cx="324036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8"/>
          <p:cNvCxnSpPr>
            <a:cxnSpLocks/>
          </p:cNvCxnSpPr>
          <p:nvPr/>
        </p:nvCxnSpPr>
        <p:spPr>
          <a:xfrm>
            <a:off x="3498923" y="2409732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8"/>
          <p:cNvCxnSpPr>
            <a:cxnSpLocks/>
          </p:cNvCxnSpPr>
          <p:nvPr/>
        </p:nvCxnSpPr>
        <p:spPr>
          <a:xfrm>
            <a:off x="3484619" y="2950938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8"/>
          <p:cNvCxnSpPr>
            <a:cxnSpLocks/>
          </p:cNvCxnSpPr>
          <p:nvPr/>
        </p:nvCxnSpPr>
        <p:spPr>
          <a:xfrm>
            <a:off x="3643462" y="3273828"/>
            <a:ext cx="3149827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8"/>
          <p:cNvCxnSpPr>
            <a:cxnSpLocks/>
          </p:cNvCxnSpPr>
          <p:nvPr/>
        </p:nvCxnSpPr>
        <p:spPr>
          <a:xfrm>
            <a:off x="3621646" y="3686152"/>
            <a:ext cx="3171643" cy="5245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248;p28">
            <a:extLst>
              <a:ext uri="{FF2B5EF4-FFF2-40B4-BE49-F238E27FC236}">
                <a16:creationId xmlns:a16="http://schemas.microsoft.com/office/drawing/2014/main" id="{1E2BA5A4-084D-4C7A-AD24-86463B035AA2}"/>
              </a:ext>
            </a:extLst>
          </p:cNvPr>
          <p:cNvSpPr/>
          <p:nvPr/>
        </p:nvSpPr>
        <p:spPr>
          <a:xfrm>
            <a:off x="970106" y="2997820"/>
            <a:ext cx="1663565" cy="23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endParaRPr sz="1050"/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3F9A7E9E-CDF2-453F-8D9A-D2F7CB9CC039}"/>
              </a:ext>
            </a:extLst>
          </p:cNvPr>
          <p:cNvSpPr/>
          <p:nvPr/>
        </p:nvSpPr>
        <p:spPr>
          <a:xfrm>
            <a:off x="558885" y="3603483"/>
            <a:ext cx="2600085" cy="635427"/>
          </a:xfrm>
          <a:custGeom>
            <a:avLst/>
            <a:gdLst>
              <a:gd name="connsiteX0" fmla="*/ 0 w 3466780"/>
              <a:gd name="connsiteY0" fmla="*/ 2699 h 847236"/>
              <a:gd name="connsiteX1" fmla="*/ 282682 w 3466780"/>
              <a:gd name="connsiteY1" fmla="*/ 24107 h 847236"/>
              <a:gd name="connsiteX2" fmla="*/ 749892 w 3466780"/>
              <a:gd name="connsiteY2" fmla="*/ 178244 h 847236"/>
              <a:gd name="connsiteX3" fmla="*/ 1244585 w 3466780"/>
              <a:gd name="connsiteY3" fmla="*/ 173962 h 847236"/>
              <a:gd name="connsiteX4" fmla="*/ 1707869 w 3466780"/>
              <a:gd name="connsiteY4" fmla="*/ 396603 h 847236"/>
              <a:gd name="connsiteX5" fmla="*/ 2194711 w 3466780"/>
              <a:gd name="connsiteY5" fmla="*/ 477952 h 847236"/>
              <a:gd name="connsiteX6" fmla="*/ 2265381 w 3466780"/>
              <a:gd name="connsiteY6" fmla="*/ 692030 h 847236"/>
              <a:gd name="connsiteX7" fmla="*/ 2233973 w 3466780"/>
              <a:gd name="connsiteY7" fmla="*/ 803351 h 847236"/>
              <a:gd name="connsiteX8" fmla="*/ 2339978 w 3466780"/>
              <a:gd name="connsiteY8" fmla="*/ 846166 h 847236"/>
              <a:gd name="connsiteX9" fmla="*/ 2485245 w 3466780"/>
              <a:gd name="connsiteY9" fmla="*/ 764817 h 847236"/>
              <a:gd name="connsiteX10" fmla="*/ 3466780 w 3466780"/>
              <a:gd name="connsiteY10" fmla="*/ 644934 h 84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780" h="847236" extrusionOk="0">
                <a:moveTo>
                  <a:pt x="0" y="2699"/>
                </a:moveTo>
                <a:cubicBezTo>
                  <a:pt x="73291" y="-4654"/>
                  <a:pt x="153031" y="-3398"/>
                  <a:pt x="282682" y="24107"/>
                </a:cubicBezTo>
                <a:cubicBezTo>
                  <a:pt x="430519" y="58176"/>
                  <a:pt x="571616" y="153839"/>
                  <a:pt x="749892" y="178244"/>
                </a:cubicBezTo>
                <a:cubicBezTo>
                  <a:pt x="893053" y="219973"/>
                  <a:pt x="1084055" y="142360"/>
                  <a:pt x="1244585" y="173962"/>
                </a:cubicBezTo>
                <a:cubicBezTo>
                  <a:pt x="1380949" y="197607"/>
                  <a:pt x="1556964" y="349497"/>
                  <a:pt x="1707869" y="396603"/>
                </a:cubicBezTo>
                <a:cubicBezTo>
                  <a:pt x="1869139" y="447614"/>
                  <a:pt x="2105464" y="421158"/>
                  <a:pt x="2194711" y="477952"/>
                </a:cubicBezTo>
                <a:cubicBezTo>
                  <a:pt x="2273086" y="524963"/>
                  <a:pt x="2251312" y="644884"/>
                  <a:pt x="2265381" y="692030"/>
                </a:cubicBezTo>
                <a:cubicBezTo>
                  <a:pt x="2271201" y="739362"/>
                  <a:pt x="2220666" y="778876"/>
                  <a:pt x="2233973" y="803351"/>
                </a:cubicBezTo>
                <a:cubicBezTo>
                  <a:pt x="2248255" y="830077"/>
                  <a:pt x="2309351" y="855294"/>
                  <a:pt x="2339978" y="846166"/>
                </a:cubicBezTo>
                <a:cubicBezTo>
                  <a:pt x="2354459" y="835313"/>
                  <a:pt x="2313274" y="811301"/>
                  <a:pt x="2485245" y="764817"/>
                </a:cubicBezTo>
                <a:cubicBezTo>
                  <a:pt x="2678198" y="738950"/>
                  <a:pt x="3379025" y="518609"/>
                  <a:pt x="3466780" y="644934"/>
                </a:cubicBezTo>
              </a:path>
            </a:pathLst>
          </a:custGeom>
          <a:noFill/>
          <a:ln w="22225" cap="rnd" cmpd="dbl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3510500"/>
                      <a:gd name="connsiteY0" fmla="*/ 2507 h 786703"/>
                      <a:gd name="connsiteX1" fmla="*/ 286247 w 3510500"/>
                      <a:gd name="connsiteY1" fmla="*/ 22385 h 786703"/>
                      <a:gd name="connsiteX2" fmla="*/ 759349 w 3510500"/>
                      <a:gd name="connsiteY2" fmla="*/ 165509 h 786703"/>
                      <a:gd name="connsiteX3" fmla="*/ 1260281 w 3510500"/>
                      <a:gd name="connsiteY3" fmla="*/ 161533 h 786703"/>
                      <a:gd name="connsiteX4" fmla="*/ 1729408 w 3510500"/>
                      <a:gd name="connsiteY4" fmla="*/ 368267 h 786703"/>
                      <a:gd name="connsiteX5" fmla="*/ 2222389 w 3510500"/>
                      <a:gd name="connsiteY5" fmla="*/ 443804 h 786703"/>
                      <a:gd name="connsiteX6" fmla="*/ 2293951 w 3510500"/>
                      <a:gd name="connsiteY6" fmla="*/ 642587 h 786703"/>
                      <a:gd name="connsiteX7" fmla="*/ 2262146 w 3510500"/>
                      <a:gd name="connsiteY7" fmla="*/ 745954 h 786703"/>
                      <a:gd name="connsiteX8" fmla="*/ 2369488 w 3510500"/>
                      <a:gd name="connsiteY8" fmla="*/ 785710 h 786703"/>
                      <a:gd name="connsiteX9" fmla="*/ 2516587 w 3510500"/>
                      <a:gd name="connsiteY9" fmla="*/ 710173 h 786703"/>
                      <a:gd name="connsiteX10" fmla="*/ 3510500 w 3510500"/>
                      <a:gd name="connsiteY10" fmla="*/ 598855 h 786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510500" h="786703">
                        <a:moveTo>
                          <a:pt x="0" y="2507"/>
                        </a:moveTo>
                        <a:cubicBezTo>
                          <a:pt x="79844" y="-1138"/>
                          <a:pt x="159689" y="-4782"/>
                          <a:pt x="286247" y="22385"/>
                        </a:cubicBezTo>
                        <a:cubicBezTo>
                          <a:pt x="412805" y="49552"/>
                          <a:pt x="597010" y="142318"/>
                          <a:pt x="759349" y="165509"/>
                        </a:cubicBezTo>
                        <a:cubicBezTo>
                          <a:pt x="921688" y="188700"/>
                          <a:pt x="1098605" y="127740"/>
                          <a:pt x="1260281" y="161533"/>
                        </a:cubicBezTo>
                        <a:cubicBezTo>
                          <a:pt x="1421958" y="195326"/>
                          <a:pt x="1569057" y="321222"/>
                          <a:pt x="1729408" y="368267"/>
                        </a:cubicBezTo>
                        <a:cubicBezTo>
                          <a:pt x="1889759" y="415312"/>
                          <a:pt x="2128299" y="398084"/>
                          <a:pt x="2222389" y="443804"/>
                        </a:cubicBezTo>
                        <a:cubicBezTo>
                          <a:pt x="2316480" y="489524"/>
                          <a:pt x="2287325" y="592229"/>
                          <a:pt x="2293951" y="642587"/>
                        </a:cubicBezTo>
                        <a:cubicBezTo>
                          <a:pt x="2300577" y="692945"/>
                          <a:pt x="2249557" y="722100"/>
                          <a:pt x="2262146" y="745954"/>
                        </a:cubicBezTo>
                        <a:cubicBezTo>
                          <a:pt x="2274735" y="769808"/>
                          <a:pt x="2327081" y="791674"/>
                          <a:pt x="2369488" y="785710"/>
                        </a:cubicBezTo>
                        <a:cubicBezTo>
                          <a:pt x="2411895" y="779747"/>
                          <a:pt x="2326418" y="741315"/>
                          <a:pt x="2516587" y="710173"/>
                        </a:cubicBezTo>
                        <a:cubicBezTo>
                          <a:pt x="2706756" y="679031"/>
                          <a:pt x="3420385" y="469646"/>
                          <a:pt x="3510500" y="59885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64" name="Рисунок 63" descr="Маркер">
            <a:extLst>
              <a:ext uri="{FF2B5EF4-FFF2-40B4-BE49-F238E27FC236}">
                <a16:creationId xmlns:a16="http://schemas.microsoft.com/office/drawing/2014/main" id="{2C2BA5DF-A3AC-499E-B98C-E77BF22CF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707" y="3888491"/>
            <a:ext cx="81000" cy="81000"/>
          </a:xfrm>
          <a:prstGeom prst="rect">
            <a:avLst/>
          </a:prstGeom>
        </p:spPr>
      </p:pic>
      <p:pic>
        <p:nvPicPr>
          <p:cNvPr id="88" name="Рисунок 87" descr="Маркер">
            <a:extLst>
              <a:ext uri="{FF2B5EF4-FFF2-40B4-BE49-F238E27FC236}">
                <a16:creationId xmlns:a16="http://schemas.microsoft.com/office/drawing/2014/main" id="{EE4FB267-1BFC-4067-AE28-4E50C3418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616" y="3850451"/>
            <a:ext cx="81000" cy="81000"/>
          </a:xfrm>
          <a:prstGeom prst="rect">
            <a:avLst/>
          </a:prstGeom>
        </p:spPr>
      </p:pic>
      <p:pic>
        <p:nvPicPr>
          <p:cNvPr id="89" name="Рисунок 88" descr="Маркер">
            <a:extLst>
              <a:ext uri="{FF2B5EF4-FFF2-40B4-BE49-F238E27FC236}">
                <a16:creationId xmlns:a16="http://schemas.microsoft.com/office/drawing/2014/main" id="{BDAE04A9-780C-4939-941D-F33187E2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5207" y="3900230"/>
            <a:ext cx="81000" cy="81000"/>
          </a:xfrm>
          <a:prstGeom prst="rect">
            <a:avLst/>
          </a:prstGeom>
        </p:spPr>
      </p:pic>
      <p:pic>
        <p:nvPicPr>
          <p:cNvPr id="92" name="Рисунок 91" descr="Маркер">
            <a:extLst>
              <a:ext uri="{FF2B5EF4-FFF2-40B4-BE49-F238E27FC236}">
                <a16:creationId xmlns:a16="http://schemas.microsoft.com/office/drawing/2014/main" id="{8409CC1C-EAE5-4C6F-8389-0E648E388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4116" y="3867813"/>
            <a:ext cx="81000" cy="81000"/>
          </a:xfrm>
          <a:prstGeom prst="rect">
            <a:avLst/>
          </a:prstGeom>
        </p:spPr>
      </p:pic>
      <p:pic>
        <p:nvPicPr>
          <p:cNvPr id="94" name="Рисунок 93" descr="Маркер">
            <a:extLst>
              <a:ext uri="{FF2B5EF4-FFF2-40B4-BE49-F238E27FC236}">
                <a16:creationId xmlns:a16="http://schemas.microsoft.com/office/drawing/2014/main" id="{D33FD2F4-C37E-445E-A96D-A94F3201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788" y="3875182"/>
            <a:ext cx="81000" cy="81000"/>
          </a:xfrm>
          <a:prstGeom prst="rect">
            <a:avLst/>
          </a:prstGeom>
        </p:spPr>
      </p:pic>
      <p:pic>
        <p:nvPicPr>
          <p:cNvPr id="96" name="Рисунок 95" descr="Маркер">
            <a:extLst>
              <a:ext uri="{FF2B5EF4-FFF2-40B4-BE49-F238E27FC236}">
                <a16:creationId xmlns:a16="http://schemas.microsoft.com/office/drawing/2014/main" id="{B2ACE229-804B-4A90-836A-5108578D5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0698" y="4199514"/>
            <a:ext cx="81000" cy="81000"/>
          </a:xfrm>
          <a:prstGeom prst="rect">
            <a:avLst/>
          </a:prstGeom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C2243CC3-B563-450C-A8F6-A628C5683025}"/>
              </a:ext>
            </a:extLst>
          </p:cNvPr>
          <p:cNvCxnSpPr>
            <a:cxnSpLocks/>
            <a:stCxn id="96" idx="2"/>
            <a:endCxn id="90" idx="2"/>
          </p:cNvCxnSpPr>
          <p:nvPr/>
        </p:nvCxnSpPr>
        <p:spPr>
          <a:xfrm flipH="1">
            <a:off x="1369751" y="4280514"/>
            <a:ext cx="131447" cy="4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78">
            <a:extLst>
              <a:ext uri="{FF2B5EF4-FFF2-40B4-BE49-F238E27FC236}">
                <a16:creationId xmlns:a16="http://schemas.microsoft.com/office/drawing/2014/main" id="{A14A79AB-5A50-4EA9-9562-6F86F4B32DFA}"/>
              </a:ext>
            </a:extLst>
          </p:cNvPr>
          <p:cNvCxnSpPr>
            <a:cxnSpLocks/>
            <a:stCxn id="90" idx="2"/>
            <a:endCxn id="93" idx="2"/>
          </p:cNvCxnSpPr>
          <p:nvPr/>
        </p:nvCxnSpPr>
        <p:spPr>
          <a:xfrm rot="5400000" flipH="1">
            <a:off x="1182449" y="4133713"/>
            <a:ext cx="249937" cy="124667"/>
          </a:xfrm>
          <a:prstGeom prst="curvedConnector3">
            <a:avLst>
              <a:gd name="adj1" fmla="val 4602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10">
            <a:extLst>
              <a:ext uri="{FF2B5EF4-FFF2-40B4-BE49-F238E27FC236}">
                <a16:creationId xmlns:a16="http://schemas.microsoft.com/office/drawing/2014/main" id="{7A27512C-FE62-41AC-87F7-6BEB3AE803F1}"/>
              </a:ext>
            </a:extLst>
          </p:cNvPr>
          <p:cNvCxnSpPr>
            <a:cxnSpLocks/>
            <a:endCxn id="82" idx="2"/>
          </p:cNvCxnSpPr>
          <p:nvPr/>
        </p:nvCxnSpPr>
        <p:spPr>
          <a:xfrm rot="16200000" flipV="1">
            <a:off x="1178488" y="4010248"/>
            <a:ext cx="68820" cy="64372"/>
          </a:xfrm>
          <a:prstGeom prst="curved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4ED713EF-2A55-4685-824B-39C3D4748714}"/>
              </a:ext>
            </a:extLst>
          </p:cNvPr>
          <p:cNvCxnSpPr>
            <a:cxnSpLocks/>
            <a:stCxn id="92" idx="2"/>
            <a:endCxn id="88" idx="2"/>
          </p:cNvCxnSpPr>
          <p:nvPr/>
        </p:nvCxnSpPr>
        <p:spPr>
          <a:xfrm flipH="1" flipV="1">
            <a:off x="1344116" y="3931452"/>
            <a:ext cx="40500" cy="17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00B6ECAF-7067-416A-AEED-EBE72DDA4188}"/>
              </a:ext>
            </a:extLst>
          </p:cNvPr>
          <p:cNvCxnSpPr>
            <a:stCxn id="89" idx="1"/>
            <a:endCxn id="89" idx="2"/>
          </p:cNvCxnSpPr>
          <p:nvPr/>
        </p:nvCxnSpPr>
        <p:spPr>
          <a:xfrm>
            <a:off x="1375207" y="3940730"/>
            <a:ext cx="40500" cy="4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F2ECA814-F9A0-4FBB-8E4B-58B0E1CC617B}"/>
              </a:ext>
            </a:extLst>
          </p:cNvPr>
          <p:cNvCxnSpPr>
            <a:stCxn id="89" idx="2"/>
            <a:endCxn id="64" idx="2"/>
          </p:cNvCxnSpPr>
          <p:nvPr/>
        </p:nvCxnSpPr>
        <p:spPr>
          <a:xfrm flipV="1">
            <a:off x="1415707" y="3969491"/>
            <a:ext cx="40500" cy="117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85">
            <a:extLst>
              <a:ext uri="{FF2B5EF4-FFF2-40B4-BE49-F238E27FC236}">
                <a16:creationId xmlns:a16="http://schemas.microsoft.com/office/drawing/2014/main" id="{C753EA19-F4A2-4936-8B18-142F305C925C}"/>
              </a:ext>
            </a:extLst>
          </p:cNvPr>
          <p:cNvCxnSpPr>
            <a:cxnSpLocks/>
            <a:stCxn id="94" idx="2"/>
            <a:endCxn id="64" idx="2"/>
          </p:cNvCxnSpPr>
          <p:nvPr/>
        </p:nvCxnSpPr>
        <p:spPr>
          <a:xfrm rot="5400000">
            <a:off x="1511594" y="3900796"/>
            <a:ext cx="13309" cy="124081"/>
          </a:xfrm>
          <a:prstGeom prst="curvedConnector3">
            <a:avLst>
              <a:gd name="adj1" fmla="val -2524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44">
            <a:extLst>
              <a:ext uri="{FF2B5EF4-FFF2-40B4-BE49-F238E27FC236}">
                <a16:creationId xmlns:a16="http://schemas.microsoft.com/office/drawing/2014/main" id="{2A37C841-173C-4DD5-BB7B-6DA4994F8637}"/>
              </a:ext>
            </a:extLst>
          </p:cNvPr>
          <p:cNvCxnSpPr>
            <a:cxnSpLocks/>
            <a:stCxn id="94" idx="2"/>
            <a:endCxn id="91" idx="2"/>
          </p:cNvCxnSpPr>
          <p:nvPr/>
        </p:nvCxnSpPr>
        <p:spPr>
          <a:xfrm rot="16200000" flipH="1">
            <a:off x="1563201" y="3973269"/>
            <a:ext cx="186455" cy="152281"/>
          </a:xfrm>
          <a:prstGeom prst="curvedConnector3">
            <a:avLst>
              <a:gd name="adj1" fmla="val 6019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13">
            <a:extLst>
              <a:ext uri="{FF2B5EF4-FFF2-40B4-BE49-F238E27FC236}">
                <a16:creationId xmlns:a16="http://schemas.microsoft.com/office/drawing/2014/main" id="{F00EEFDB-16E1-4058-A9DC-3796C82CC9F0}"/>
              </a:ext>
            </a:extLst>
          </p:cNvPr>
          <p:cNvCxnSpPr>
            <a:cxnSpLocks/>
            <a:stCxn id="82" idx="2"/>
            <a:endCxn id="88" idx="2"/>
          </p:cNvCxnSpPr>
          <p:nvPr/>
        </p:nvCxnSpPr>
        <p:spPr>
          <a:xfrm rot="5400000" flipH="1" flipV="1">
            <a:off x="1224127" y="3888036"/>
            <a:ext cx="76573" cy="163404"/>
          </a:xfrm>
          <a:prstGeom prst="curvedConnector3">
            <a:avLst>
              <a:gd name="adj1" fmla="val 4534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2D999F5-003A-4E11-AB22-EE267CEC91D0}"/>
              </a:ext>
            </a:extLst>
          </p:cNvPr>
          <p:cNvCxnSpPr>
            <a:stCxn id="96" idx="2"/>
            <a:endCxn id="95" idx="2"/>
          </p:cNvCxnSpPr>
          <p:nvPr/>
        </p:nvCxnSpPr>
        <p:spPr>
          <a:xfrm flipV="1">
            <a:off x="1501198" y="4238911"/>
            <a:ext cx="91344" cy="41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18">
            <a:extLst>
              <a:ext uri="{FF2B5EF4-FFF2-40B4-BE49-F238E27FC236}">
                <a16:creationId xmlns:a16="http://schemas.microsoft.com/office/drawing/2014/main" id="{B05AAB90-5EE8-4F95-A80B-F976FA686854}"/>
              </a:ext>
            </a:extLst>
          </p:cNvPr>
          <p:cNvCxnSpPr>
            <a:cxnSpLocks/>
            <a:stCxn id="95" idx="2"/>
            <a:endCxn id="91" idx="2"/>
          </p:cNvCxnSpPr>
          <p:nvPr/>
        </p:nvCxnSpPr>
        <p:spPr>
          <a:xfrm rot="5400000" flipH="1" flipV="1">
            <a:off x="1614418" y="4120761"/>
            <a:ext cx="96274" cy="140027"/>
          </a:xfrm>
          <a:prstGeom prst="curvedConnector3">
            <a:avLst>
              <a:gd name="adj1" fmla="val 4508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Рисунок 108" descr="Маркер">
            <a:extLst>
              <a:ext uri="{FF2B5EF4-FFF2-40B4-BE49-F238E27FC236}">
                <a16:creationId xmlns:a16="http://schemas.microsoft.com/office/drawing/2014/main" id="{B65A9ABC-2C0B-4956-9F04-2BB5C105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8391" y="4042835"/>
            <a:ext cx="81000" cy="81000"/>
          </a:xfrm>
          <a:prstGeom prst="rect">
            <a:avLst/>
          </a:prstGeom>
        </p:spPr>
      </p:pic>
      <p:pic>
        <p:nvPicPr>
          <p:cNvPr id="110" name="Рисунок 109" descr="Маркер">
            <a:extLst>
              <a:ext uri="{FF2B5EF4-FFF2-40B4-BE49-F238E27FC236}">
                <a16:creationId xmlns:a16="http://schemas.microsoft.com/office/drawing/2014/main" id="{6B70DB96-539A-4D98-B9C6-909DC2B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9822" y="4073196"/>
            <a:ext cx="81000" cy="81000"/>
          </a:xfrm>
          <a:prstGeom prst="rect">
            <a:avLst/>
          </a:prstGeom>
        </p:spPr>
      </p:pic>
      <p:pic>
        <p:nvPicPr>
          <p:cNvPr id="111" name="Рисунок 110" descr="Маркер">
            <a:extLst>
              <a:ext uri="{FF2B5EF4-FFF2-40B4-BE49-F238E27FC236}">
                <a16:creationId xmlns:a16="http://schemas.microsoft.com/office/drawing/2014/main" id="{F5036B7B-7456-4108-95B1-439320AE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589" y="3816021"/>
            <a:ext cx="81000" cy="81000"/>
          </a:xfrm>
          <a:prstGeom prst="rect">
            <a:avLst/>
          </a:prstGeom>
        </p:spPr>
      </p:pic>
      <p:cxnSp>
        <p:nvCxnSpPr>
          <p:cNvPr id="112" name="Прямая соединительная линия 126">
            <a:extLst>
              <a:ext uri="{FF2B5EF4-FFF2-40B4-BE49-F238E27FC236}">
                <a16:creationId xmlns:a16="http://schemas.microsoft.com/office/drawing/2014/main" id="{2E52A868-2B5C-4FA8-A534-10339C071B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3280" y="3961222"/>
            <a:ext cx="226817" cy="103586"/>
          </a:xfrm>
          <a:prstGeom prst="curvedConnector3">
            <a:avLst>
              <a:gd name="adj1" fmla="val 31890"/>
            </a:avLst>
          </a:prstGeom>
          <a:ln w="254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026">
            <a:extLst>
              <a:ext uri="{FF2B5EF4-FFF2-40B4-BE49-F238E27FC236}">
                <a16:creationId xmlns:a16="http://schemas.microsoft.com/office/drawing/2014/main" id="{82324AA8-E5D4-4EB8-B1B4-46C5FEAC3A88}"/>
              </a:ext>
            </a:extLst>
          </p:cNvPr>
          <p:cNvCxnSpPr>
            <a:cxnSpLocks/>
            <a:stCxn id="110" idx="1"/>
            <a:endCxn id="110" idx="2"/>
          </p:cNvCxnSpPr>
          <p:nvPr/>
        </p:nvCxnSpPr>
        <p:spPr>
          <a:xfrm rot="10800000" flipH="1" flipV="1">
            <a:off x="1279822" y="4113696"/>
            <a:ext cx="40500" cy="40500"/>
          </a:xfrm>
          <a:prstGeom prst="curvedConnector4">
            <a:avLst>
              <a:gd name="adj1" fmla="val 13228"/>
              <a:gd name="adj2" fmla="val 8677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 descr="Маркер">
            <a:extLst>
              <a:ext uri="{FF2B5EF4-FFF2-40B4-BE49-F238E27FC236}">
                <a16:creationId xmlns:a16="http://schemas.microsoft.com/office/drawing/2014/main" id="{2F48DDF0-6128-4009-A718-B31211442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1247" y="3539201"/>
            <a:ext cx="81000" cy="81000"/>
          </a:xfrm>
          <a:prstGeom prst="rect">
            <a:avLst/>
          </a:prstGeom>
        </p:spPr>
      </p:pic>
      <p:cxnSp>
        <p:nvCxnSpPr>
          <p:cNvPr id="118" name="Прямая соединительная линия 1039">
            <a:extLst>
              <a:ext uri="{FF2B5EF4-FFF2-40B4-BE49-F238E27FC236}">
                <a16:creationId xmlns:a16="http://schemas.microsoft.com/office/drawing/2014/main" id="{22D08D40-F6C0-4E45-9443-BD46DB5F58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45718" y="3615030"/>
            <a:ext cx="204825" cy="9525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Рисунок 119" descr="Маркер">
            <a:extLst>
              <a:ext uri="{FF2B5EF4-FFF2-40B4-BE49-F238E27FC236}">
                <a16:creationId xmlns:a16="http://schemas.microsoft.com/office/drawing/2014/main" id="{F9C70105-E5F1-43D9-A78B-FEDA8881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0899" y="3568521"/>
            <a:ext cx="81000" cy="81000"/>
          </a:xfrm>
          <a:prstGeom prst="rect">
            <a:avLst/>
          </a:prstGeom>
        </p:spPr>
      </p:pic>
      <p:cxnSp>
        <p:nvCxnSpPr>
          <p:cNvPr id="121" name="Прямая соединительная линия 2">
            <a:extLst>
              <a:ext uri="{FF2B5EF4-FFF2-40B4-BE49-F238E27FC236}">
                <a16:creationId xmlns:a16="http://schemas.microsoft.com/office/drawing/2014/main" id="{CBF4F4F4-F272-4C7A-81D4-4E12BD212660}"/>
              </a:ext>
            </a:extLst>
          </p:cNvPr>
          <p:cNvCxnSpPr>
            <a:cxnSpLocks/>
            <a:stCxn id="120" idx="2"/>
          </p:cNvCxnSpPr>
          <p:nvPr/>
        </p:nvCxnSpPr>
        <p:spPr>
          <a:xfrm rot="16200000" flipH="1">
            <a:off x="1540586" y="3800335"/>
            <a:ext cx="412116" cy="110489"/>
          </a:xfrm>
          <a:prstGeom prst="curvedConnector3">
            <a:avLst>
              <a:gd name="adj1" fmla="val 35266"/>
            </a:avLst>
          </a:prstGeom>
          <a:ln w="25400">
            <a:solidFill>
              <a:srgbClr val="004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4">
            <a:extLst>
              <a:ext uri="{FF2B5EF4-FFF2-40B4-BE49-F238E27FC236}">
                <a16:creationId xmlns:a16="http://schemas.microsoft.com/office/drawing/2014/main" id="{ABF1C597-F4D1-4BFC-8301-80A5202FC832}"/>
              </a:ext>
            </a:extLst>
          </p:cNvPr>
          <p:cNvCxnSpPr>
            <a:cxnSpLocks/>
            <a:stCxn id="125" idx="2"/>
            <a:endCxn id="124" idx="2"/>
          </p:cNvCxnSpPr>
          <p:nvPr/>
        </p:nvCxnSpPr>
        <p:spPr>
          <a:xfrm rot="5400000" flipH="1">
            <a:off x="1570396" y="3833790"/>
            <a:ext cx="174035" cy="282543"/>
          </a:xfrm>
          <a:prstGeom prst="curvedConnector3">
            <a:avLst>
              <a:gd name="adj1" fmla="val -89177"/>
            </a:avLst>
          </a:prstGeom>
          <a:ln w="25400">
            <a:solidFill>
              <a:srgbClr val="004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7">
            <a:extLst>
              <a:ext uri="{FF2B5EF4-FFF2-40B4-BE49-F238E27FC236}">
                <a16:creationId xmlns:a16="http://schemas.microsoft.com/office/drawing/2014/main" id="{591C3302-D14B-492F-8EBB-680A04D32489}"/>
              </a:ext>
            </a:extLst>
          </p:cNvPr>
          <p:cNvCxnSpPr>
            <a:endCxn id="124" idx="2"/>
          </p:cNvCxnSpPr>
          <p:nvPr/>
        </p:nvCxnSpPr>
        <p:spPr>
          <a:xfrm rot="5400000">
            <a:off x="1485608" y="3686265"/>
            <a:ext cx="232313" cy="171243"/>
          </a:xfrm>
          <a:prstGeom prst="curvedConnector3">
            <a:avLst>
              <a:gd name="adj1" fmla="val 14668"/>
            </a:avLst>
          </a:prstGeom>
          <a:ln w="25400">
            <a:solidFill>
              <a:srgbClr val="004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Маркер">
            <a:extLst>
              <a:ext uri="{FF2B5EF4-FFF2-40B4-BE49-F238E27FC236}">
                <a16:creationId xmlns:a16="http://schemas.microsoft.com/office/drawing/2014/main" id="{FD9A43AE-B53B-4FC7-8F92-C526BD98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5642" y="3807044"/>
            <a:ext cx="81000" cy="81000"/>
          </a:xfrm>
          <a:prstGeom prst="rect">
            <a:avLst/>
          </a:prstGeom>
        </p:spPr>
      </p:pic>
      <p:pic>
        <p:nvPicPr>
          <p:cNvPr id="125" name="Рисунок 124" descr="Маркер">
            <a:extLst>
              <a:ext uri="{FF2B5EF4-FFF2-40B4-BE49-F238E27FC236}">
                <a16:creationId xmlns:a16="http://schemas.microsoft.com/office/drawing/2014/main" id="{ECFE69BF-9006-4091-8BA7-2812EBD2C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8185" y="3981079"/>
            <a:ext cx="81000" cy="81000"/>
          </a:xfrm>
          <a:prstGeom prst="rect">
            <a:avLst/>
          </a:prstGeom>
        </p:spPr>
      </p:pic>
      <p:pic>
        <p:nvPicPr>
          <p:cNvPr id="126" name="Рисунок 125" descr="Маркер">
            <a:extLst>
              <a:ext uri="{FF2B5EF4-FFF2-40B4-BE49-F238E27FC236}">
                <a16:creationId xmlns:a16="http://schemas.microsoft.com/office/drawing/2014/main" id="{4175AA03-6500-4D76-A713-3F04B3EE1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178" y="3451289"/>
            <a:ext cx="81000" cy="81000"/>
          </a:xfrm>
          <a:prstGeom prst="rect">
            <a:avLst/>
          </a:prstGeom>
        </p:spPr>
      </p:pic>
      <p:cxnSp>
        <p:nvCxnSpPr>
          <p:cNvPr id="128" name="Прямая соединительная линия 13">
            <a:extLst>
              <a:ext uri="{FF2B5EF4-FFF2-40B4-BE49-F238E27FC236}">
                <a16:creationId xmlns:a16="http://schemas.microsoft.com/office/drawing/2014/main" id="{31E30C0A-92ED-4BE3-A069-38D23A755C4F}"/>
              </a:ext>
            </a:extLst>
          </p:cNvPr>
          <p:cNvCxnSpPr>
            <a:endCxn id="134" idx="2"/>
          </p:cNvCxnSpPr>
          <p:nvPr/>
        </p:nvCxnSpPr>
        <p:spPr>
          <a:xfrm>
            <a:off x="665901" y="3601718"/>
            <a:ext cx="480580" cy="150384"/>
          </a:xfrm>
          <a:prstGeom prst="curvedConnector4">
            <a:avLst>
              <a:gd name="adj1" fmla="val 40955"/>
              <a:gd name="adj2" fmla="val 47746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5">
            <a:extLst>
              <a:ext uri="{FF2B5EF4-FFF2-40B4-BE49-F238E27FC236}">
                <a16:creationId xmlns:a16="http://schemas.microsoft.com/office/drawing/2014/main" id="{1B3D48FD-DC4D-4798-A416-F59C4A634ADD}"/>
              </a:ext>
            </a:extLst>
          </p:cNvPr>
          <p:cNvCxnSpPr>
            <a:cxnSpLocks/>
            <a:stCxn id="134" idx="2"/>
            <a:endCxn id="115" idx="2"/>
          </p:cNvCxnSpPr>
          <p:nvPr/>
        </p:nvCxnSpPr>
        <p:spPr>
          <a:xfrm rot="5400000" flipH="1" flipV="1">
            <a:off x="1153163" y="3613519"/>
            <a:ext cx="131902" cy="145266"/>
          </a:xfrm>
          <a:prstGeom prst="curvedConnector3">
            <a:avLst>
              <a:gd name="adj1" fmla="val 88009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7">
            <a:extLst>
              <a:ext uri="{FF2B5EF4-FFF2-40B4-BE49-F238E27FC236}">
                <a16:creationId xmlns:a16="http://schemas.microsoft.com/office/drawing/2014/main" id="{8E4E06AE-6E4E-46A1-A8EC-2BB9B2154760}"/>
              </a:ext>
            </a:extLst>
          </p:cNvPr>
          <p:cNvCxnSpPr>
            <a:endCxn id="120" idx="2"/>
          </p:cNvCxnSpPr>
          <p:nvPr/>
        </p:nvCxnSpPr>
        <p:spPr>
          <a:xfrm>
            <a:off x="1290727" y="3618841"/>
            <a:ext cx="400673" cy="30680"/>
          </a:xfrm>
          <a:prstGeom prst="curvedConnector4">
            <a:avLst>
              <a:gd name="adj1" fmla="val 38706"/>
              <a:gd name="adj2" fmla="val 30145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 descr="Маркер">
            <a:extLst>
              <a:ext uri="{FF2B5EF4-FFF2-40B4-BE49-F238E27FC236}">
                <a16:creationId xmlns:a16="http://schemas.microsoft.com/office/drawing/2014/main" id="{36146FB5-3AAD-42E8-A09B-A98F000B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692" y="4046750"/>
            <a:ext cx="81000" cy="81000"/>
          </a:xfrm>
          <a:prstGeom prst="rect">
            <a:avLst/>
          </a:prstGeom>
        </p:spPr>
      </p:pic>
      <p:cxnSp>
        <p:nvCxnSpPr>
          <p:cNvPr id="132" name="Прямая соединительная линия 19">
            <a:extLst>
              <a:ext uri="{FF2B5EF4-FFF2-40B4-BE49-F238E27FC236}">
                <a16:creationId xmlns:a16="http://schemas.microsoft.com/office/drawing/2014/main" id="{17976062-195D-4246-B3A2-12CE959A1458}"/>
              </a:ext>
            </a:extLst>
          </p:cNvPr>
          <p:cNvCxnSpPr>
            <a:cxnSpLocks/>
            <a:stCxn id="120" idx="2"/>
            <a:endCxn id="141" idx="2"/>
          </p:cNvCxnSpPr>
          <p:nvPr/>
        </p:nvCxnSpPr>
        <p:spPr>
          <a:xfrm rot="16200000" flipH="1">
            <a:off x="1775737" y="3565183"/>
            <a:ext cx="427323" cy="595999"/>
          </a:xfrm>
          <a:prstGeom prst="curvedConnector3">
            <a:avLst>
              <a:gd name="adj1" fmla="val 31459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22">
            <a:extLst>
              <a:ext uri="{FF2B5EF4-FFF2-40B4-BE49-F238E27FC236}">
                <a16:creationId xmlns:a16="http://schemas.microsoft.com/office/drawing/2014/main" id="{DAEE042C-F516-413C-A57D-04555FF4096B}"/>
              </a:ext>
            </a:extLst>
          </p:cNvPr>
          <p:cNvCxnSpPr>
            <a:cxnSpLocks/>
            <a:stCxn id="141" idx="2"/>
            <a:endCxn id="139" idx="2"/>
          </p:cNvCxnSpPr>
          <p:nvPr/>
        </p:nvCxnSpPr>
        <p:spPr>
          <a:xfrm rot="16200000" flipH="1">
            <a:off x="2251576" y="4112666"/>
            <a:ext cx="112145" cy="40500"/>
          </a:xfrm>
          <a:prstGeom prst="curvedConnector5">
            <a:avLst>
              <a:gd name="adj1" fmla="val 45736"/>
              <a:gd name="adj2" fmla="val -95452"/>
              <a:gd name="adj3" fmla="val 93630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Рисунок 133" descr="Маркер">
            <a:extLst>
              <a:ext uri="{FF2B5EF4-FFF2-40B4-BE49-F238E27FC236}">
                <a16:creationId xmlns:a16="http://schemas.microsoft.com/office/drawing/2014/main" id="{FAC0E621-23DD-4720-85B3-A94AC5E8E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981" y="3671102"/>
            <a:ext cx="81000" cy="81000"/>
          </a:xfrm>
          <a:prstGeom prst="rect">
            <a:avLst/>
          </a:prstGeom>
        </p:spPr>
      </p:pic>
      <p:pic>
        <p:nvPicPr>
          <p:cNvPr id="139" name="Рисунок 138" descr="Маркер">
            <a:extLst>
              <a:ext uri="{FF2B5EF4-FFF2-40B4-BE49-F238E27FC236}">
                <a16:creationId xmlns:a16="http://schemas.microsoft.com/office/drawing/2014/main" id="{8FFF48EE-0954-498B-AA82-1BB4F60D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7398" y="4107989"/>
            <a:ext cx="81000" cy="81000"/>
          </a:xfrm>
          <a:prstGeom prst="rect">
            <a:avLst/>
          </a:prstGeom>
        </p:spPr>
      </p:pic>
      <p:cxnSp>
        <p:nvCxnSpPr>
          <p:cNvPr id="140" name="Прямая соединительная линия 40">
            <a:extLst>
              <a:ext uri="{FF2B5EF4-FFF2-40B4-BE49-F238E27FC236}">
                <a16:creationId xmlns:a16="http://schemas.microsoft.com/office/drawing/2014/main" id="{836C2A91-469C-4406-BFF1-300B3A384C31}"/>
              </a:ext>
            </a:extLst>
          </p:cNvPr>
          <p:cNvCxnSpPr>
            <a:stCxn id="139" idx="2"/>
            <a:endCxn id="131" idx="2"/>
          </p:cNvCxnSpPr>
          <p:nvPr/>
        </p:nvCxnSpPr>
        <p:spPr>
          <a:xfrm rot="5400000" flipH="1" flipV="1">
            <a:off x="2370426" y="4085223"/>
            <a:ext cx="61238" cy="146294"/>
          </a:xfrm>
          <a:prstGeom prst="curvedConnector3">
            <a:avLst>
              <a:gd name="adj1" fmla="val 17499"/>
            </a:avLst>
          </a:prstGeom>
          <a:ln w="254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Рисунок 140" descr="Маркер">
            <a:extLst>
              <a:ext uri="{FF2B5EF4-FFF2-40B4-BE49-F238E27FC236}">
                <a16:creationId xmlns:a16="http://schemas.microsoft.com/office/drawing/2014/main" id="{01F5EB9F-ACAE-4D38-A89A-C3F49E5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6898" y="3995844"/>
            <a:ext cx="81000" cy="81000"/>
          </a:xfrm>
          <a:prstGeom prst="rect">
            <a:avLst/>
          </a:prstGeom>
        </p:spPr>
      </p:pic>
      <p:pic>
        <p:nvPicPr>
          <p:cNvPr id="93" name="Рисунок 92" descr="Маркер">
            <a:extLst>
              <a:ext uri="{FF2B5EF4-FFF2-40B4-BE49-F238E27FC236}">
                <a16:creationId xmlns:a16="http://schemas.microsoft.com/office/drawing/2014/main" id="{CEF4DB4C-2850-4B92-A754-7F4EFF66F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4583" y="3990077"/>
            <a:ext cx="81000" cy="81000"/>
          </a:xfrm>
          <a:prstGeom prst="rect">
            <a:avLst/>
          </a:prstGeom>
        </p:spPr>
      </p:pic>
      <p:pic>
        <p:nvPicPr>
          <p:cNvPr id="108" name="Рисунок 107" descr="Маркер">
            <a:extLst>
              <a:ext uri="{FF2B5EF4-FFF2-40B4-BE49-F238E27FC236}">
                <a16:creationId xmlns:a16="http://schemas.microsoft.com/office/drawing/2014/main" id="{C330C170-1546-484F-95AA-E89E87AC9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0532" y="4012474"/>
            <a:ext cx="81000" cy="81000"/>
          </a:xfrm>
          <a:prstGeom prst="rect">
            <a:avLst/>
          </a:prstGeom>
        </p:spPr>
      </p:pic>
      <p:pic>
        <p:nvPicPr>
          <p:cNvPr id="91" name="Рисунок 90" descr="Маркер">
            <a:extLst>
              <a:ext uri="{FF2B5EF4-FFF2-40B4-BE49-F238E27FC236}">
                <a16:creationId xmlns:a16="http://schemas.microsoft.com/office/drawing/2014/main" id="{9EA6F269-D791-404C-A93B-C9CD7BA17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068" y="4061637"/>
            <a:ext cx="81000" cy="81000"/>
          </a:xfrm>
          <a:prstGeom prst="rect">
            <a:avLst/>
          </a:prstGeom>
        </p:spPr>
      </p:pic>
      <p:pic>
        <p:nvPicPr>
          <p:cNvPr id="116" name="Рисунок 115" descr="Маркер">
            <a:extLst>
              <a:ext uri="{FF2B5EF4-FFF2-40B4-BE49-F238E27FC236}">
                <a16:creationId xmlns:a16="http://schemas.microsoft.com/office/drawing/2014/main" id="{00224935-1418-4E64-8FE8-F9EFBD15D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610" y="3633855"/>
            <a:ext cx="81000" cy="81000"/>
          </a:xfrm>
          <a:prstGeom prst="rect">
            <a:avLst/>
          </a:prstGeom>
        </p:spPr>
      </p:pic>
      <p:pic>
        <p:nvPicPr>
          <p:cNvPr id="95" name="Рисунок 94" descr="Маркер">
            <a:extLst>
              <a:ext uri="{FF2B5EF4-FFF2-40B4-BE49-F238E27FC236}">
                <a16:creationId xmlns:a16="http://schemas.microsoft.com/office/drawing/2014/main" id="{5380B678-EE53-40BA-A3A8-1F7EFFBD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2042" y="4157911"/>
            <a:ext cx="81000" cy="81000"/>
          </a:xfrm>
          <a:prstGeom prst="rect">
            <a:avLst/>
          </a:prstGeom>
        </p:spPr>
      </p:pic>
      <p:pic>
        <p:nvPicPr>
          <p:cNvPr id="90" name="Рисунок 89" descr="Маркер">
            <a:extLst>
              <a:ext uri="{FF2B5EF4-FFF2-40B4-BE49-F238E27FC236}">
                <a16:creationId xmlns:a16="http://schemas.microsoft.com/office/drawing/2014/main" id="{8E7B4C0F-ABCB-4113-8A90-C7BE7DC9F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251" y="4240014"/>
            <a:ext cx="81000" cy="81000"/>
          </a:xfrm>
          <a:prstGeom prst="rect">
            <a:avLst/>
          </a:prstGeom>
        </p:spPr>
      </p:pic>
      <p:pic>
        <p:nvPicPr>
          <p:cNvPr id="82" name="Рисунок 81" descr="Маркер">
            <a:extLst>
              <a:ext uri="{FF2B5EF4-FFF2-40B4-BE49-F238E27FC236}">
                <a16:creationId xmlns:a16="http://schemas.microsoft.com/office/drawing/2014/main" id="{4AE3F15B-DB54-49ED-A044-52FEA7E9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212" y="3927024"/>
            <a:ext cx="81000" cy="81000"/>
          </a:xfrm>
          <a:prstGeom prst="rect">
            <a:avLst/>
          </a:prstGeom>
        </p:spPr>
      </p:pic>
      <p:sp>
        <p:nvSpPr>
          <p:cNvPr id="143" name="Овал 142">
            <a:extLst>
              <a:ext uri="{FF2B5EF4-FFF2-40B4-BE49-F238E27FC236}">
                <a16:creationId xmlns:a16="http://schemas.microsoft.com/office/drawing/2014/main" id="{9583CB91-6160-4150-BB05-DBDE2764F778}"/>
              </a:ext>
            </a:extLst>
          </p:cNvPr>
          <p:cNvSpPr/>
          <p:nvPr/>
        </p:nvSpPr>
        <p:spPr>
          <a:xfrm>
            <a:off x="3339459" y="1455266"/>
            <a:ext cx="139845" cy="139845"/>
          </a:xfrm>
          <a:prstGeom prst="ellipse">
            <a:avLst/>
          </a:prstGeom>
          <a:solidFill>
            <a:srgbClr val="FEA83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2C8A94A5-91B0-43D2-83F0-81F01A1182B6}"/>
              </a:ext>
            </a:extLst>
          </p:cNvPr>
          <p:cNvSpPr/>
          <p:nvPr/>
        </p:nvSpPr>
        <p:spPr>
          <a:xfrm>
            <a:off x="3331949" y="3735337"/>
            <a:ext cx="139845" cy="139845"/>
          </a:xfrm>
          <a:prstGeom prst="ellipse">
            <a:avLst/>
          </a:prstGeom>
          <a:solidFill>
            <a:srgbClr val="65696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33BF9E39-3A35-43BD-B337-731A1C188B6C}"/>
              </a:ext>
            </a:extLst>
          </p:cNvPr>
          <p:cNvSpPr/>
          <p:nvPr/>
        </p:nvSpPr>
        <p:spPr>
          <a:xfrm>
            <a:off x="3327517" y="2437489"/>
            <a:ext cx="139845" cy="139845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2052C388-D186-42A5-9DA8-1EC755DBE9C9}"/>
              </a:ext>
            </a:extLst>
          </p:cNvPr>
          <p:cNvSpPr/>
          <p:nvPr/>
        </p:nvSpPr>
        <p:spPr>
          <a:xfrm>
            <a:off x="3320991" y="2940970"/>
            <a:ext cx="139845" cy="139845"/>
          </a:xfrm>
          <a:prstGeom prst="ellipse">
            <a:avLst/>
          </a:prstGeom>
          <a:solidFill>
            <a:srgbClr val="9F59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F897930B-9511-4C22-A129-C64C62B9EF69}"/>
              </a:ext>
            </a:extLst>
          </p:cNvPr>
          <p:cNvSpPr/>
          <p:nvPr/>
        </p:nvSpPr>
        <p:spPr>
          <a:xfrm>
            <a:off x="3318865" y="3316997"/>
            <a:ext cx="139845" cy="139845"/>
          </a:xfrm>
          <a:prstGeom prst="ellipse">
            <a:avLst/>
          </a:prstGeom>
          <a:solidFill>
            <a:srgbClr val="004B5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591EEB40-48B6-4718-9101-7506421E0896}"/>
              </a:ext>
            </a:extLst>
          </p:cNvPr>
          <p:cNvSpPr/>
          <p:nvPr/>
        </p:nvSpPr>
        <p:spPr>
          <a:xfrm>
            <a:off x="3339459" y="1941734"/>
            <a:ext cx="139845" cy="139845"/>
          </a:xfrm>
          <a:prstGeom prst="ellipse">
            <a:avLst/>
          </a:prstGeom>
          <a:solidFill>
            <a:srgbClr val="F69C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72" name="Рисунок 71" descr="Маркер">
            <a:extLst>
              <a:ext uri="{FF2B5EF4-FFF2-40B4-BE49-F238E27FC236}">
                <a16:creationId xmlns:a16="http://schemas.microsoft.com/office/drawing/2014/main" id="{34632F45-EC21-4B11-B1BF-D9441C844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0808" y="3456842"/>
            <a:ext cx="81000" cy="81000"/>
          </a:xfrm>
          <a:prstGeom prst="rect">
            <a:avLst/>
          </a:prstGeom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90" y="1496613"/>
            <a:ext cx="21431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59802A79-6A38-40D1-A2AA-62A7BEBDD796}"/>
              </a:ext>
            </a:extLst>
          </p:cNvPr>
          <p:cNvSpPr/>
          <p:nvPr/>
        </p:nvSpPr>
        <p:spPr>
          <a:xfrm>
            <a:off x="1159640" y="3962772"/>
            <a:ext cx="189951" cy="213208"/>
          </a:xfrm>
          <a:custGeom>
            <a:avLst/>
            <a:gdLst>
              <a:gd name="connsiteX0" fmla="*/ 117515 w 282963"/>
              <a:gd name="connsiteY0" fmla="*/ 282080 h 284277"/>
              <a:gd name="connsiteX1" fmla="*/ 44490 w 282963"/>
              <a:gd name="connsiteY1" fmla="*/ 243980 h 284277"/>
              <a:gd name="connsiteX2" fmla="*/ 9565 w 282963"/>
              <a:gd name="connsiteY2" fmla="*/ 215405 h 284277"/>
              <a:gd name="connsiteX3" fmla="*/ 40 w 282963"/>
              <a:gd name="connsiteY3" fmla="*/ 164605 h 284277"/>
              <a:gd name="connsiteX4" fmla="*/ 6390 w 282963"/>
              <a:gd name="connsiteY4" fmla="*/ 91580 h 284277"/>
              <a:gd name="connsiteX5" fmla="*/ 12740 w 282963"/>
              <a:gd name="connsiteY5" fmla="*/ 72530 h 284277"/>
              <a:gd name="connsiteX6" fmla="*/ 73065 w 282963"/>
              <a:gd name="connsiteY6" fmla="*/ 24905 h 284277"/>
              <a:gd name="connsiteX7" fmla="*/ 130215 w 282963"/>
              <a:gd name="connsiteY7" fmla="*/ 2680 h 284277"/>
              <a:gd name="connsiteX8" fmla="*/ 228640 w 282963"/>
              <a:gd name="connsiteY8" fmla="*/ 85230 h 284277"/>
              <a:gd name="connsiteX9" fmla="*/ 257215 w 282963"/>
              <a:gd name="connsiteY9" fmla="*/ 129680 h 284277"/>
              <a:gd name="connsiteX10" fmla="*/ 282615 w 282963"/>
              <a:gd name="connsiteY10" fmla="*/ 196355 h 284277"/>
              <a:gd name="connsiteX11" fmla="*/ 269915 w 282963"/>
              <a:gd name="connsiteY11" fmla="*/ 253505 h 284277"/>
              <a:gd name="connsiteX12" fmla="*/ 241340 w 282963"/>
              <a:gd name="connsiteY12" fmla="*/ 278905 h 284277"/>
              <a:gd name="connsiteX13" fmla="*/ 196890 w 282963"/>
              <a:gd name="connsiteY13" fmla="*/ 278905 h 284277"/>
              <a:gd name="connsiteX14" fmla="*/ 117515 w 282963"/>
              <a:gd name="connsiteY14" fmla="*/ 282080 h 2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963" h="284277">
                <a:moveTo>
                  <a:pt x="117515" y="282080"/>
                </a:moveTo>
                <a:cubicBezTo>
                  <a:pt x="92115" y="276259"/>
                  <a:pt x="62481" y="255092"/>
                  <a:pt x="44490" y="243980"/>
                </a:cubicBezTo>
                <a:cubicBezTo>
                  <a:pt x="26499" y="232868"/>
                  <a:pt x="16973" y="228634"/>
                  <a:pt x="9565" y="215405"/>
                </a:cubicBezTo>
                <a:cubicBezTo>
                  <a:pt x="2157" y="202176"/>
                  <a:pt x="569" y="185242"/>
                  <a:pt x="40" y="164605"/>
                </a:cubicBezTo>
                <a:cubicBezTo>
                  <a:pt x="-489" y="143968"/>
                  <a:pt x="4273" y="106926"/>
                  <a:pt x="6390" y="91580"/>
                </a:cubicBezTo>
                <a:cubicBezTo>
                  <a:pt x="8507" y="76234"/>
                  <a:pt x="1628" y="83642"/>
                  <a:pt x="12740" y="72530"/>
                </a:cubicBezTo>
                <a:cubicBezTo>
                  <a:pt x="23852" y="61418"/>
                  <a:pt x="53486" y="36547"/>
                  <a:pt x="73065" y="24905"/>
                </a:cubicBezTo>
                <a:cubicBezTo>
                  <a:pt x="92644" y="13263"/>
                  <a:pt x="104286" y="-7374"/>
                  <a:pt x="130215" y="2680"/>
                </a:cubicBezTo>
                <a:cubicBezTo>
                  <a:pt x="156144" y="12734"/>
                  <a:pt x="207473" y="64063"/>
                  <a:pt x="228640" y="85230"/>
                </a:cubicBezTo>
                <a:cubicBezTo>
                  <a:pt x="249807" y="106397"/>
                  <a:pt x="248219" y="111159"/>
                  <a:pt x="257215" y="129680"/>
                </a:cubicBezTo>
                <a:cubicBezTo>
                  <a:pt x="266211" y="148201"/>
                  <a:pt x="280498" y="175718"/>
                  <a:pt x="282615" y="196355"/>
                </a:cubicBezTo>
                <a:cubicBezTo>
                  <a:pt x="284732" y="216992"/>
                  <a:pt x="276794" y="239747"/>
                  <a:pt x="269915" y="253505"/>
                </a:cubicBezTo>
                <a:cubicBezTo>
                  <a:pt x="263036" y="267263"/>
                  <a:pt x="253511" y="274672"/>
                  <a:pt x="241340" y="278905"/>
                </a:cubicBezTo>
                <a:cubicBezTo>
                  <a:pt x="229169" y="283138"/>
                  <a:pt x="219644" y="277318"/>
                  <a:pt x="196890" y="278905"/>
                </a:cubicBezTo>
                <a:cubicBezTo>
                  <a:pt x="174136" y="280492"/>
                  <a:pt x="142915" y="287901"/>
                  <a:pt x="117515" y="282080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71" name="Рисунок 70" descr="Маркер">
            <a:extLst>
              <a:ext uri="{FF2B5EF4-FFF2-40B4-BE49-F238E27FC236}">
                <a16:creationId xmlns:a16="http://schemas.microsoft.com/office/drawing/2014/main" id="{2A3C2CAD-16F7-4D75-B73F-469D78E8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110" y="4036963"/>
            <a:ext cx="81000" cy="81000"/>
          </a:xfrm>
          <a:prstGeom prst="rect">
            <a:avLst/>
          </a:prstGeom>
        </p:spPr>
      </p:pic>
      <p:pic>
        <p:nvPicPr>
          <p:cNvPr id="73" name="Рисунок 72" descr="Маркер">
            <a:extLst>
              <a:ext uri="{FF2B5EF4-FFF2-40B4-BE49-F238E27FC236}">
                <a16:creationId xmlns:a16="http://schemas.microsoft.com/office/drawing/2014/main" id="{5042EB1A-C9AB-4E37-983F-C50B312E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555" y="4084110"/>
            <a:ext cx="93750" cy="937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4DB99E-8FE9-4639-A555-42B54AA7BB6D}"/>
              </a:ext>
            </a:extLst>
          </p:cNvPr>
          <p:cNvSpPr/>
          <p:nvPr/>
        </p:nvSpPr>
        <p:spPr>
          <a:xfrm>
            <a:off x="4941168" y="123478"/>
            <a:ext cx="1728192" cy="784705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Google Shape;74;p15">
            <a:extLst>
              <a:ext uri="{FF2B5EF4-FFF2-40B4-BE49-F238E27FC236}">
                <a16:creationId xmlns:a16="http://schemas.microsoft.com/office/drawing/2014/main" id="{ACF1E965-B697-41C6-A4EE-57D8E75E115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8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Таблица 3">
            <a:extLst>
              <a:ext uri="{FF2B5EF4-FFF2-40B4-BE49-F238E27FC236}">
                <a16:creationId xmlns:a16="http://schemas.microsoft.com/office/drawing/2014/main" id="{5F0496D9-C4B5-493A-9285-D83AC8B6B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62604"/>
              </p:ext>
            </p:extLst>
          </p:nvPr>
        </p:nvGraphicFramePr>
        <p:xfrm>
          <a:off x="3361261" y="1404714"/>
          <a:ext cx="3429845" cy="3202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845">
                  <a:extLst>
                    <a:ext uri="{9D8B030D-6E8A-4147-A177-3AD203B41FA5}">
                      <a16:colId xmlns:a16="http://schemas.microsoft.com/office/drawing/2014/main" val="391911558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</a:t>
                      </a:r>
                      <a:r>
                        <a:rPr kumimoji="0" lang="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«</a:t>
                      </a:r>
                      <a:r>
                        <a:rPr kumimoji="0" lang="ru-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Большое Саянское кольцо</a:t>
                      </a:r>
                      <a:r>
                        <a:rPr kumimoji="0" lang="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»</a:t>
                      </a:r>
                    </a:p>
                    <a:p>
                      <a:r>
                        <a:rPr kumimoji="0" lang="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 «</a:t>
                      </a:r>
                      <a:r>
                        <a:rPr kumimoji="0" lang="ru-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Великое Саянское Кольцо»</a:t>
                      </a:r>
                      <a:endParaRPr lang="ru-RU" sz="8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165249"/>
                  </a:ext>
                </a:extLst>
              </a:tr>
              <a:tr h="323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79B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(Республики Хакасия, Тыва, </a:t>
                      </a: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Красноярский край</a:t>
                      </a:r>
                      <a:r>
                        <a:rPr kumimoji="0" lang="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)</a:t>
                      </a:r>
                      <a:endParaRPr kumimoji="0" lang="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8849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</a:t>
                      </a:r>
                      <a:r>
                        <a:rPr kumimoji="0" lang="ru-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«Дорогой кочевников» </a:t>
                      </a:r>
                      <a:endParaRPr lang="ru-RU" sz="9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36822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79B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(Республики Хакасия, Тыва, Бурятия, Иркутская область, Красноярский край, Монголия)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64058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</a:t>
                      </a:r>
                      <a:r>
                        <a:rPr kumimoji="0" lang="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«</a:t>
                      </a:r>
                      <a:r>
                        <a:rPr kumimoji="0" lang="ru-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Заповедное сердце юга Сибири»</a:t>
                      </a:r>
                      <a:endParaRPr lang="ru-RU" sz="9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884569"/>
                  </a:ext>
                </a:extLst>
              </a:tr>
              <a:tr h="259024">
                <a:tc>
                  <a:txBody>
                    <a:bodyPr/>
                    <a:lstStyle/>
                    <a:p>
                      <a:r>
                        <a:rPr lang="ru-RU" sz="800" dirty="0"/>
                        <a:t>(Республика Хакасия, Красноярский край)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65075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«Вагон знаний»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352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Ekibastuz"/>
                          <a:cs typeface="Ekibastuz"/>
                          <a:sym typeface="Arial"/>
                        </a:rPr>
                        <a:t>(Алтайский край, Новосибирская и Томская области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56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0" lang="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kumimoji="0" lang="r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«</a:t>
                      </a:r>
                      <a:r>
                        <a:rPr kumimoji="0" lang="ru-R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Межрегиональный туристский маршрут»</a:t>
                      </a:r>
                      <a:endParaRPr lang="ru-RU" sz="8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52358"/>
                  </a:ext>
                </a:extLst>
              </a:tr>
              <a:tr h="386872">
                <a:tc>
                  <a:txBody>
                    <a:bodyPr/>
                    <a:lstStyle/>
                    <a:p>
                      <a:r>
                        <a:rPr lang="ru-RU" sz="800" dirty="0"/>
                        <a:t>(Республики Хакасия, Тыва, Кемеровская область – Кузбасс,</a:t>
                      </a:r>
                      <a:r>
                        <a:rPr lang="ru-RU" sz="800" baseline="0" dirty="0"/>
                        <a:t> Новосибирская область</a:t>
                      </a:r>
                      <a:r>
                        <a:rPr lang="ru-RU" sz="800" dirty="0"/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57243"/>
                  </a:ext>
                </a:extLst>
              </a:tr>
            </a:tbl>
          </a:graphicData>
        </a:graphic>
      </p:graphicFrame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E036C3E6-CCCA-433C-84F8-74FCB8C2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" y="1514396"/>
            <a:ext cx="2722380" cy="2874469"/>
          </a:xfrm>
          <a:prstGeom prst="rect">
            <a:avLst/>
          </a:prstGeom>
        </p:spPr>
      </p:pic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4CF4637B-8A70-497B-8E91-1E785E211278}"/>
              </a:ext>
            </a:extLst>
          </p:cNvPr>
          <p:cNvCxnSpPr>
            <a:cxnSpLocks/>
            <a:stCxn id="91" idx="2"/>
            <a:endCxn id="207" idx="2"/>
          </p:cNvCxnSpPr>
          <p:nvPr/>
        </p:nvCxnSpPr>
        <p:spPr>
          <a:xfrm rot="16200000" flipH="1">
            <a:off x="1215298" y="3709126"/>
            <a:ext cx="131027" cy="261497"/>
          </a:xfrm>
          <a:prstGeom prst="curvedConnector3">
            <a:avLst>
              <a:gd name="adj1" fmla="val 37058"/>
            </a:avLst>
          </a:prstGeom>
          <a:ln w="25400" cap="rnd">
            <a:solidFill>
              <a:srgbClr val="F69C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C8EC174C-7440-4622-8255-A288BACD6F3C}"/>
              </a:ext>
            </a:extLst>
          </p:cNvPr>
          <p:cNvCxnSpPr>
            <a:stCxn id="207" idx="2"/>
            <a:endCxn id="206" idx="2"/>
          </p:cNvCxnSpPr>
          <p:nvPr/>
        </p:nvCxnSpPr>
        <p:spPr>
          <a:xfrm rot="16200000" flipH="1">
            <a:off x="1426383" y="3890565"/>
            <a:ext cx="67263" cy="96909"/>
          </a:xfrm>
          <a:prstGeom prst="curvedConnector3">
            <a:avLst>
              <a:gd name="adj1" fmla="val 19337"/>
            </a:avLst>
          </a:prstGeom>
          <a:ln w="25400" cap="rnd">
            <a:solidFill>
              <a:srgbClr val="F69C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>
            <a:extLst>
              <a:ext uri="{FF2B5EF4-FFF2-40B4-BE49-F238E27FC236}">
                <a16:creationId xmlns:a16="http://schemas.microsoft.com/office/drawing/2014/main" id="{28502199-C6F1-475C-AB99-8791FC72437E}"/>
              </a:ext>
            </a:extLst>
          </p:cNvPr>
          <p:cNvCxnSpPr>
            <a:cxnSpLocks/>
            <a:stCxn id="206" idx="2"/>
            <a:endCxn id="208" idx="2"/>
          </p:cNvCxnSpPr>
          <p:nvPr/>
        </p:nvCxnSpPr>
        <p:spPr>
          <a:xfrm rot="16200000" flipH="1">
            <a:off x="1433209" y="4047911"/>
            <a:ext cx="253977" cy="103457"/>
          </a:xfrm>
          <a:prstGeom prst="curvedConnector3">
            <a:avLst>
              <a:gd name="adj1" fmla="val 62402"/>
            </a:avLst>
          </a:prstGeom>
          <a:ln w="25400" cap="rnd">
            <a:solidFill>
              <a:srgbClr val="F69C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F45FA4-80AD-4F51-AF2B-7823C8BE99A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90705" y="4797722"/>
            <a:ext cx="276374" cy="2054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25</a:t>
            </a:fld>
            <a:endParaRPr lang="ru" dirty="0"/>
          </a:p>
        </p:txBody>
      </p:sp>
      <p:sp>
        <p:nvSpPr>
          <p:cNvPr id="21" name="Google Shape;350;p42">
            <a:extLst>
              <a:ext uri="{FF2B5EF4-FFF2-40B4-BE49-F238E27FC236}">
                <a16:creationId xmlns:a16="http://schemas.microsoft.com/office/drawing/2014/main" id="{2223E870-9FE3-405C-A0F8-3328588A5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00000"/>
              </a:lnSpc>
              <a:buSzPts val="2100"/>
            </a:pPr>
            <a:r>
              <a:rPr lang="ru" sz="1350" dirty="0"/>
              <a:t>МЕЖРЕГИОНАЛЬНЫЕ ТУРИСТСКИЕ МАРШРУТЫ</a:t>
            </a:r>
            <a:br>
              <a:rPr lang="ru" sz="1350" dirty="0"/>
            </a:br>
            <a:r>
              <a:rPr lang="ru" sz="1350" dirty="0"/>
              <a:t>ДЛЯ ВКЛЮЧЕНИЯ </a:t>
            </a:r>
            <a:r>
              <a:rPr lang="ru-RU" sz="1350" dirty="0"/>
              <a:t>В</a:t>
            </a:r>
            <a:r>
              <a:rPr lang="ru" sz="1350" dirty="0"/>
              <a:t> ПРОГРАММУ*</a:t>
            </a:r>
            <a:endParaRPr sz="1350" dirty="0"/>
          </a:p>
        </p:txBody>
      </p:sp>
      <p:sp>
        <p:nvSpPr>
          <p:cNvPr id="61" name="Google Shape;248;p28">
            <a:extLst>
              <a:ext uri="{FF2B5EF4-FFF2-40B4-BE49-F238E27FC236}">
                <a16:creationId xmlns:a16="http://schemas.microsoft.com/office/drawing/2014/main" id="{1E2BA5A4-084D-4C7A-AD24-86463B035AA2}"/>
              </a:ext>
            </a:extLst>
          </p:cNvPr>
          <p:cNvSpPr/>
          <p:nvPr/>
        </p:nvSpPr>
        <p:spPr>
          <a:xfrm>
            <a:off x="970106" y="2997820"/>
            <a:ext cx="1663565" cy="23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endParaRPr sz="1050"/>
          </a:p>
        </p:txBody>
      </p:sp>
      <p:pic>
        <p:nvPicPr>
          <p:cNvPr id="125" name="Рисунок 124" descr="Маркер">
            <a:extLst>
              <a:ext uri="{FF2B5EF4-FFF2-40B4-BE49-F238E27FC236}">
                <a16:creationId xmlns:a16="http://schemas.microsoft.com/office/drawing/2014/main" id="{ECFE69BF-9006-4091-8BA7-2812EBD2C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984" y="3999655"/>
            <a:ext cx="81000" cy="81000"/>
          </a:xfrm>
          <a:prstGeom prst="rect">
            <a:avLst/>
          </a:prstGeom>
        </p:spPr>
      </p:pic>
      <p:pic>
        <p:nvPicPr>
          <p:cNvPr id="126" name="Рисунок 125" descr="Маркер">
            <a:extLst>
              <a:ext uri="{FF2B5EF4-FFF2-40B4-BE49-F238E27FC236}">
                <a16:creationId xmlns:a16="http://schemas.microsoft.com/office/drawing/2014/main" id="{4175AA03-6500-4D76-A713-3F04B3EE1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564" y="3653450"/>
            <a:ext cx="81000" cy="81000"/>
          </a:xfrm>
          <a:prstGeom prst="rect">
            <a:avLst/>
          </a:prstGeom>
        </p:spPr>
      </p:pic>
      <p:pic>
        <p:nvPicPr>
          <p:cNvPr id="141" name="Рисунок 140" descr="Маркер">
            <a:extLst>
              <a:ext uri="{FF2B5EF4-FFF2-40B4-BE49-F238E27FC236}">
                <a16:creationId xmlns:a16="http://schemas.microsoft.com/office/drawing/2014/main" id="{01F5EB9F-ACAE-4D38-A89A-C3F49E5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0118" y="3959606"/>
            <a:ext cx="81000" cy="81000"/>
          </a:xfrm>
          <a:prstGeom prst="rect">
            <a:avLst/>
          </a:prstGeom>
        </p:spPr>
      </p:pic>
      <p:sp>
        <p:nvSpPr>
          <p:cNvPr id="143" name="Овал 142">
            <a:extLst>
              <a:ext uri="{FF2B5EF4-FFF2-40B4-BE49-F238E27FC236}">
                <a16:creationId xmlns:a16="http://schemas.microsoft.com/office/drawing/2014/main" id="{9583CB91-6160-4150-BB05-DBDE2764F778}"/>
              </a:ext>
            </a:extLst>
          </p:cNvPr>
          <p:cNvSpPr/>
          <p:nvPr/>
        </p:nvSpPr>
        <p:spPr>
          <a:xfrm>
            <a:off x="3369324" y="1485065"/>
            <a:ext cx="139845" cy="139845"/>
          </a:xfrm>
          <a:prstGeom prst="ellipse">
            <a:avLst/>
          </a:prstGeom>
          <a:solidFill>
            <a:srgbClr val="FEA83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33BF9E39-3A35-43BD-B337-731A1C188B6C}"/>
              </a:ext>
            </a:extLst>
          </p:cNvPr>
          <p:cNvSpPr/>
          <p:nvPr/>
        </p:nvSpPr>
        <p:spPr>
          <a:xfrm>
            <a:off x="3369324" y="2844349"/>
            <a:ext cx="139845" cy="139845"/>
          </a:xfrm>
          <a:prstGeom prst="ellips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2052C388-D186-42A5-9DA8-1EC755DBE9C9}"/>
              </a:ext>
            </a:extLst>
          </p:cNvPr>
          <p:cNvSpPr/>
          <p:nvPr/>
        </p:nvSpPr>
        <p:spPr>
          <a:xfrm>
            <a:off x="3412230" y="4026522"/>
            <a:ext cx="139845" cy="139845"/>
          </a:xfrm>
          <a:prstGeom prst="ellipse">
            <a:avLst/>
          </a:prstGeom>
          <a:solidFill>
            <a:srgbClr val="F69C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F897930B-9511-4C22-A129-C64C62B9EF69}"/>
              </a:ext>
            </a:extLst>
          </p:cNvPr>
          <p:cNvSpPr/>
          <p:nvPr/>
        </p:nvSpPr>
        <p:spPr>
          <a:xfrm>
            <a:off x="3372713" y="3369989"/>
            <a:ext cx="139845" cy="1398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591EEB40-48B6-4718-9101-7506421E0896}"/>
              </a:ext>
            </a:extLst>
          </p:cNvPr>
          <p:cNvSpPr/>
          <p:nvPr/>
        </p:nvSpPr>
        <p:spPr>
          <a:xfrm>
            <a:off x="3369324" y="2205911"/>
            <a:ext cx="139845" cy="139845"/>
          </a:xfrm>
          <a:prstGeom prst="ellipse">
            <a:avLst/>
          </a:prstGeom>
          <a:solidFill>
            <a:srgbClr val="9F59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90" y="1496613"/>
            <a:ext cx="21431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Рисунок 70" descr="Маркер">
            <a:extLst>
              <a:ext uri="{FF2B5EF4-FFF2-40B4-BE49-F238E27FC236}">
                <a16:creationId xmlns:a16="http://schemas.microsoft.com/office/drawing/2014/main" id="{2A3C2CAD-16F7-4D75-B73F-469D78E8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2766" y="3845810"/>
            <a:ext cx="81000" cy="81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140DD11-DB2D-44A1-9828-2C0C22E2CB84}"/>
              </a:ext>
            </a:extLst>
          </p:cNvPr>
          <p:cNvCxnSpPr>
            <a:cxnSpLocks/>
            <a:stCxn id="120" idx="2"/>
            <a:endCxn id="90" idx="2"/>
          </p:cNvCxnSpPr>
          <p:nvPr/>
        </p:nvCxnSpPr>
        <p:spPr>
          <a:xfrm flipH="1">
            <a:off x="1508538" y="4232473"/>
            <a:ext cx="62226" cy="52689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5895CA-C434-445A-801F-B6B9AA3EE3E9}"/>
              </a:ext>
            </a:extLst>
          </p:cNvPr>
          <p:cNvCxnSpPr>
            <a:cxnSpLocks/>
            <a:stCxn id="90" idx="2"/>
            <a:endCxn id="94" idx="2"/>
          </p:cNvCxnSpPr>
          <p:nvPr/>
        </p:nvCxnSpPr>
        <p:spPr>
          <a:xfrm rot="5400000" flipH="1">
            <a:off x="1402173" y="4178797"/>
            <a:ext cx="1" cy="212730"/>
          </a:xfrm>
          <a:prstGeom prst="curvedConnector3">
            <a:avLst>
              <a:gd name="adj1" fmla="val -2147483647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59679FB-17E2-4BAD-BAB0-BD5ED3A6A16A}"/>
              </a:ext>
            </a:extLst>
          </p:cNvPr>
          <p:cNvCxnSpPr>
            <a:cxnSpLocks/>
            <a:stCxn id="94" idx="2"/>
            <a:endCxn id="131" idx="2"/>
          </p:cNvCxnSpPr>
          <p:nvPr/>
        </p:nvCxnSpPr>
        <p:spPr>
          <a:xfrm rot="5400000" flipH="1">
            <a:off x="1195262" y="4184615"/>
            <a:ext cx="156145" cy="44948"/>
          </a:xfrm>
          <a:prstGeom prst="curvedConnector3">
            <a:avLst>
              <a:gd name="adj1" fmla="val 44607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28D073A-DAD0-40DE-9A22-9E031F1DC61B}"/>
              </a:ext>
            </a:extLst>
          </p:cNvPr>
          <p:cNvCxnSpPr>
            <a:stCxn id="131" idx="2"/>
            <a:endCxn id="131" idx="3"/>
          </p:cNvCxnSpPr>
          <p:nvPr/>
        </p:nvCxnSpPr>
        <p:spPr>
          <a:xfrm flipV="1">
            <a:off x="1250861" y="4088516"/>
            <a:ext cx="40500" cy="4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AA70BC4-51A1-450C-A83C-9913233198D8}"/>
              </a:ext>
            </a:extLst>
          </p:cNvPr>
          <p:cNvCxnSpPr>
            <a:stCxn id="96" idx="2"/>
            <a:endCxn id="131" idx="3"/>
          </p:cNvCxnSpPr>
          <p:nvPr/>
        </p:nvCxnSpPr>
        <p:spPr>
          <a:xfrm rot="16200000" flipH="1">
            <a:off x="1226992" y="4024148"/>
            <a:ext cx="30878" cy="97860"/>
          </a:xfrm>
          <a:prstGeom prst="curvedConnector4">
            <a:avLst>
              <a:gd name="adj1" fmla="val 57644"/>
              <a:gd name="adj2" fmla="val 4525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556630E-0DD5-406D-B67A-761123D063CC}"/>
              </a:ext>
            </a:extLst>
          </p:cNvPr>
          <p:cNvCxnSpPr>
            <a:stCxn id="96" idx="2"/>
            <a:endCxn id="71" idx="2"/>
          </p:cNvCxnSpPr>
          <p:nvPr/>
        </p:nvCxnSpPr>
        <p:spPr>
          <a:xfrm rot="5400000" flipH="1" flipV="1">
            <a:off x="1212969" y="3907342"/>
            <a:ext cx="130829" cy="169766"/>
          </a:xfrm>
          <a:prstGeom prst="curvedConnector3">
            <a:avLst>
              <a:gd name="adj1" fmla="val 3325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257B53B-58B9-4ECD-BCD9-A250DF9C8F1B}"/>
              </a:ext>
            </a:extLst>
          </p:cNvPr>
          <p:cNvCxnSpPr>
            <a:cxnSpLocks/>
            <a:stCxn id="71" idx="2"/>
            <a:endCxn id="134" idx="2"/>
          </p:cNvCxnSpPr>
          <p:nvPr/>
        </p:nvCxnSpPr>
        <p:spPr>
          <a:xfrm rot="16200000" flipH="1">
            <a:off x="1363044" y="3927032"/>
            <a:ext cx="50670" cy="50226"/>
          </a:xfrm>
          <a:prstGeom prst="curvedConnector3">
            <a:avLst>
              <a:gd name="adj1" fmla="val 2950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974134A-C268-4DB1-94DB-3FFAF860B432}"/>
              </a:ext>
            </a:extLst>
          </p:cNvPr>
          <p:cNvCxnSpPr>
            <a:cxnSpLocks/>
            <a:stCxn id="134" idx="2"/>
            <a:endCxn id="64" idx="2"/>
          </p:cNvCxnSpPr>
          <p:nvPr/>
        </p:nvCxnSpPr>
        <p:spPr>
          <a:xfrm rot="16200000" flipH="1">
            <a:off x="1427686" y="3963285"/>
            <a:ext cx="33455" cy="61844"/>
          </a:xfrm>
          <a:prstGeom prst="curvedConnector3">
            <a:avLst>
              <a:gd name="adj1" fmla="val 924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D7FCAE-8E31-4FF9-939E-8DB32482230A}"/>
              </a:ext>
            </a:extLst>
          </p:cNvPr>
          <p:cNvCxnSpPr>
            <a:cxnSpLocks/>
            <a:stCxn id="64" idx="2"/>
            <a:endCxn id="82" idx="2"/>
          </p:cNvCxnSpPr>
          <p:nvPr/>
        </p:nvCxnSpPr>
        <p:spPr>
          <a:xfrm>
            <a:off x="1475337" y="4010934"/>
            <a:ext cx="21635" cy="729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D1E8B35-502E-4CBA-B653-9DDC99995B5D}"/>
              </a:ext>
            </a:extLst>
          </p:cNvPr>
          <p:cNvCxnSpPr>
            <a:cxnSpLocks/>
            <a:stCxn id="82" idx="2"/>
            <a:endCxn id="95" idx="2"/>
          </p:cNvCxnSpPr>
          <p:nvPr/>
        </p:nvCxnSpPr>
        <p:spPr>
          <a:xfrm rot="16200000" flipH="1">
            <a:off x="1440022" y="4140851"/>
            <a:ext cx="151805" cy="37905"/>
          </a:xfrm>
          <a:prstGeom prst="curvedConnector5">
            <a:avLst>
              <a:gd name="adj1" fmla="val 23321"/>
              <a:gd name="adj2" fmla="val -24028"/>
              <a:gd name="adj3" fmla="val 88236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 descr="Маркер">
            <a:extLst>
              <a:ext uri="{FF2B5EF4-FFF2-40B4-BE49-F238E27FC236}">
                <a16:creationId xmlns:a16="http://schemas.microsoft.com/office/drawing/2014/main" id="{36146FB5-3AAD-42E8-A09B-A98F000B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0361" y="4048016"/>
            <a:ext cx="81000" cy="81000"/>
          </a:xfrm>
          <a:prstGeom prst="rect">
            <a:avLst/>
          </a:prstGeom>
        </p:spPr>
      </p:pic>
      <p:pic>
        <p:nvPicPr>
          <p:cNvPr id="96" name="Рисунок 95" descr="Маркер">
            <a:extLst>
              <a:ext uri="{FF2B5EF4-FFF2-40B4-BE49-F238E27FC236}">
                <a16:creationId xmlns:a16="http://schemas.microsoft.com/office/drawing/2014/main" id="{B2ACE229-804B-4A90-836A-5108578D5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01" y="3976639"/>
            <a:ext cx="81000" cy="81000"/>
          </a:xfrm>
          <a:prstGeom prst="rect">
            <a:avLst/>
          </a:prstGeom>
        </p:spPr>
      </p:pic>
      <p:pic>
        <p:nvPicPr>
          <p:cNvPr id="124" name="Рисунок 123" descr="Маркер">
            <a:extLst>
              <a:ext uri="{FF2B5EF4-FFF2-40B4-BE49-F238E27FC236}">
                <a16:creationId xmlns:a16="http://schemas.microsoft.com/office/drawing/2014/main" id="{FD9A43AE-B53B-4FC7-8F92-C526BD98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9383" y="4023509"/>
            <a:ext cx="81000" cy="81000"/>
          </a:xfrm>
          <a:prstGeom prst="rect">
            <a:avLst/>
          </a:prstGeom>
        </p:spPr>
      </p:pic>
      <p:pic>
        <p:nvPicPr>
          <p:cNvPr id="94" name="Рисунок 93" descr="Маркер">
            <a:extLst>
              <a:ext uri="{FF2B5EF4-FFF2-40B4-BE49-F238E27FC236}">
                <a16:creationId xmlns:a16="http://schemas.microsoft.com/office/drawing/2014/main" id="{D33FD2F4-C37E-445E-A96D-A94F3201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5308" y="4204161"/>
            <a:ext cx="81000" cy="81000"/>
          </a:xfrm>
          <a:prstGeom prst="rect">
            <a:avLst/>
          </a:prstGeom>
        </p:spPr>
      </p:pic>
      <p:pic>
        <p:nvPicPr>
          <p:cNvPr id="82" name="Рисунок 81" descr="Маркер">
            <a:extLst>
              <a:ext uri="{FF2B5EF4-FFF2-40B4-BE49-F238E27FC236}">
                <a16:creationId xmlns:a16="http://schemas.microsoft.com/office/drawing/2014/main" id="{4AE3F15B-DB54-49ED-A044-52FEA7E9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6472" y="4002901"/>
            <a:ext cx="81000" cy="81000"/>
          </a:xfrm>
          <a:prstGeom prst="rect">
            <a:avLst/>
          </a:prstGeom>
        </p:spPr>
      </p:pic>
      <p:pic>
        <p:nvPicPr>
          <p:cNvPr id="120" name="Рисунок 119" descr="Маркер">
            <a:extLst>
              <a:ext uri="{FF2B5EF4-FFF2-40B4-BE49-F238E27FC236}">
                <a16:creationId xmlns:a16="http://schemas.microsoft.com/office/drawing/2014/main" id="{F9C70105-E5F1-43D9-A78B-FEDA8881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0264" y="4151473"/>
            <a:ext cx="81000" cy="81000"/>
          </a:xfrm>
          <a:prstGeom prst="rect">
            <a:avLst/>
          </a:prstGeom>
        </p:spPr>
      </p:pic>
      <p:pic>
        <p:nvPicPr>
          <p:cNvPr id="134" name="Рисунок 133" descr="Маркер">
            <a:extLst>
              <a:ext uri="{FF2B5EF4-FFF2-40B4-BE49-F238E27FC236}">
                <a16:creationId xmlns:a16="http://schemas.microsoft.com/office/drawing/2014/main" id="{FAC0E621-23DD-4720-85B3-A94AC5E8E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2992" y="3896480"/>
            <a:ext cx="81000" cy="81000"/>
          </a:xfrm>
          <a:prstGeom prst="rect">
            <a:avLst/>
          </a:prstGeom>
        </p:spPr>
      </p:pic>
      <p:pic>
        <p:nvPicPr>
          <p:cNvPr id="64" name="Рисунок 63" descr="Маркер">
            <a:extLst>
              <a:ext uri="{FF2B5EF4-FFF2-40B4-BE49-F238E27FC236}">
                <a16:creationId xmlns:a16="http://schemas.microsoft.com/office/drawing/2014/main" id="{2C2BA5DF-A3AC-499E-B98C-E77BF22CF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836" y="3929934"/>
            <a:ext cx="81000" cy="81000"/>
          </a:xfrm>
          <a:prstGeom prst="rect">
            <a:avLst/>
          </a:prstGeom>
        </p:spPr>
      </p:pic>
      <p:pic>
        <p:nvPicPr>
          <p:cNvPr id="95" name="Рисунок 94" descr="Маркер">
            <a:extLst>
              <a:ext uri="{FF2B5EF4-FFF2-40B4-BE49-F238E27FC236}">
                <a16:creationId xmlns:a16="http://schemas.microsoft.com/office/drawing/2014/main" id="{5380B678-EE53-40BA-A3A8-1F7EFFBD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4377" y="4154706"/>
            <a:ext cx="81000" cy="81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C03BAB7-2EE2-40A3-8D54-526694FF7415}"/>
              </a:ext>
            </a:extLst>
          </p:cNvPr>
          <p:cNvCxnSpPr>
            <a:stCxn id="120" idx="2"/>
            <a:endCxn id="95" idx="2"/>
          </p:cNvCxnSpPr>
          <p:nvPr/>
        </p:nvCxnSpPr>
        <p:spPr>
          <a:xfrm flipH="1">
            <a:off x="1534876" y="4232473"/>
            <a:ext cx="35888" cy="32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 descr="Маркер">
            <a:extLst>
              <a:ext uri="{FF2B5EF4-FFF2-40B4-BE49-F238E27FC236}">
                <a16:creationId xmlns:a16="http://schemas.microsoft.com/office/drawing/2014/main" id="{8E7B4C0F-ABCB-4113-8A90-C7BE7DC9F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8038" y="4204162"/>
            <a:ext cx="81000" cy="81000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C4C626D-13EE-4A02-8EB9-ADA5F9659D7E}"/>
              </a:ext>
            </a:extLst>
          </p:cNvPr>
          <p:cNvCxnSpPr>
            <a:endCxn id="116" idx="2"/>
          </p:cNvCxnSpPr>
          <p:nvPr/>
        </p:nvCxnSpPr>
        <p:spPr>
          <a:xfrm>
            <a:off x="1687711" y="3648670"/>
            <a:ext cx="321004" cy="190151"/>
          </a:xfrm>
          <a:prstGeom prst="curvedConnector4">
            <a:avLst>
              <a:gd name="adj1" fmla="val 29783"/>
              <a:gd name="adj2" fmla="val 61492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115AF8D-1883-4FB5-8D08-32458F4D8ECC}"/>
              </a:ext>
            </a:extLst>
          </p:cNvPr>
          <p:cNvCxnSpPr>
            <a:endCxn id="139" idx="2"/>
          </p:cNvCxnSpPr>
          <p:nvPr/>
        </p:nvCxnSpPr>
        <p:spPr>
          <a:xfrm>
            <a:off x="2012752" y="3839766"/>
            <a:ext cx="277676" cy="237975"/>
          </a:xfrm>
          <a:prstGeom prst="curvedConnector4">
            <a:avLst>
              <a:gd name="adj1" fmla="val 37562"/>
              <a:gd name="adj2" fmla="val 62476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59BE0D9F-EDAD-4FE1-A7A5-91B14BD5CB2C}"/>
              </a:ext>
            </a:extLst>
          </p:cNvPr>
          <p:cNvCxnSpPr>
            <a:stCxn id="139" idx="2"/>
            <a:endCxn id="141" idx="2"/>
          </p:cNvCxnSpPr>
          <p:nvPr/>
        </p:nvCxnSpPr>
        <p:spPr>
          <a:xfrm rot="5400000" flipH="1">
            <a:off x="2156955" y="3944270"/>
            <a:ext cx="37135" cy="229809"/>
          </a:xfrm>
          <a:prstGeom prst="curvedConnector3">
            <a:avLst>
              <a:gd name="adj1" fmla="val 4809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0D77D8C-403D-48D9-80E8-915A3545C296}"/>
              </a:ext>
            </a:extLst>
          </p:cNvPr>
          <p:cNvCxnSpPr>
            <a:cxnSpLocks/>
            <a:stCxn id="225" idx="2"/>
            <a:endCxn id="92" idx="2"/>
          </p:cNvCxnSpPr>
          <p:nvPr/>
        </p:nvCxnSpPr>
        <p:spPr>
          <a:xfrm rot="5400000" flipH="1">
            <a:off x="1787586" y="4158273"/>
            <a:ext cx="62818" cy="183989"/>
          </a:xfrm>
          <a:prstGeom prst="curvedConnector3">
            <a:avLst>
              <a:gd name="adj1" fmla="val -14887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DD8E2EC8-A6C0-43FF-9FB4-60223CF5124F}"/>
              </a:ext>
            </a:extLst>
          </p:cNvPr>
          <p:cNvCxnSpPr>
            <a:cxnSpLocks/>
            <a:stCxn id="92" idx="2"/>
            <a:endCxn id="89" idx="2"/>
          </p:cNvCxnSpPr>
          <p:nvPr/>
        </p:nvCxnSpPr>
        <p:spPr>
          <a:xfrm flipH="1" flipV="1">
            <a:off x="1640220" y="4142333"/>
            <a:ext cx="86780" cy="76525"/>
          </a:xfrm>
          <a:prstGeom prst="line">
            <a:avLst/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82D9380-02FA-4161-A55B-BC2FE4BECC8C}"/>
              </a:ext>
            </a:extLst>
          </p:cNvPr>
          <p:cNvCxnSpPr>
            <a:cxnSpLocks/>
            <a:stCxn id="89" idx="2"/>
            <a:endCxn id="88" idx="2"/>
          </p:cNvCxnSpPr>
          <p:nvPr/>
        </p:nvCxnSpPr>
        <p:spPr>
          <a:xfrm rot="5400000" flipH="1">
            <a:off x="1472378" y="3974491"/>
            <a:ext cx="221229" cy="114455"/>
          </a:xfrm>
          <a:prstGeom prst="curvedConnector3">
            <a:avLst>
              <a:gd name="adj1" fmla="val 33098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5FD5C1BC-C83C-41C0-99FE-B3B31DDFD195}"/>
              </a:ext>
            </a:extLst>
          </p:cNvPr>
          <p:cNvCxnSpPr>
            <a:cxnSpLocks/>
            <a:stCxn id="88" idx="1"/>
          </p:cNvCxnSpPr>
          <p:nvPr/>
        </p:nvCxnSpPr>
        <p:spPr>
          <a:xfrm rot="10800000" flipH="1">
            <a:off x="1485265" y="3649555"/>
            <a:ext cx="202775" cy="231050"/>
          </a:xfrm>
          <a:prstGeom prst="curvedConnector4">
            <a:avLst>
              <a:gd name="adj1" fmla="val -22019"/>
              <a:gd name="adj2" fmla="val 68812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6FCA96A7-228C-4046-864D-10DA2DA4CFCB}"/>
              </a:ext>
            </a:extLst>
          </p:cNvPr>
          <p:cNvCxnSpPr>
            <a:cxnSpLocks/>
            <a:stCxn id="88" idx="1"/>
            <a:endCxn id="88" idx="2"/>
          </p:cNvCxnSpPr>
          <p:nvPr/>
        </p:nvCxnSpPr>
        <p:spPr>
          <a:xfrm>
            <a:off x="1485265" y="3880604"/>
            <a:ext cx="40500" cy="40500"/>
          </a:xfrm>
          <a:prstGeom prst="line">
            <a:avLst/>
          </a:prstGeom>
          <a:ln w="25400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 descr="Маркер">
            <a:extLst>
              <a:ext uri="{FF2B5EF4-FFF2-40B4-BE49-F238E27FC236}">
                <a16:creationId xmlns:a16="http://schemas.microsoft.com/office/drawing/2014/main" id="{8409CC1C-EAE5-4C6F-8389-0E648E388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6500" y="4137857"/>
            <a:ext cx="81000" cy="81000"/>
          </a:xfrm>
          <a:prstGeom prst="rect">
            <a:avLst/>
          </a:prstGeom>
        </p:spPr>
      </p:pic>
      <p:pic>
        <p:nvPicPr>
          <p:cNvPr id="116" name="Рисунок 115" descr="Маркер">
            <a:extLst>
              <a:ext uri="{FF2B5EF4-FFF2-40B4-BE49-F238E27FC236}">
                <a16:creationId xmlns:a16="http://schemas.microsoft.com/office/drawing/2014/main" id="{00224935-1418-4E64-8FE8-F9EFBD15D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215" y="3757821"/>
            <a:ext cx="81000" cy="81000"/>
          </a:xfrm>
          <a:prstGeom prst="rect">
            <a:avLst/>
          </a:prstGeom>
        </p:spPr>
      </p:pic>
      <p:pic>
        <p:nvPicPr>
          <p:cNvPr id="139" name="Рисунок 138" descr="Маркер">
            <a:extLst>
              <a:ext uri="{FF2B5EF4-FFF2-40B4-BE49-F238E27FC236}">
                <a16:creationId xmlns:a16="http://schemas.microsoft.com/office/drawing/2014/main" id="{8FFF48EE-0954-498B-AA82-1BB4F60D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9927" y="3996741"/>
            <a:ext cx="81000" cy="81000"/>
          </a:xfrm>
          <a:prstGeom prst="rect">
            <a:avLst/>
          </a:prstGeom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F04EB7EB-AC0F-480A-9211-3ECE734786C2}"/>
              </a:ext>
            </a:extLst>
          </p:cNvPr>
          <p:cNvCxnSpPr>
            <a:stCxn id="126" idx="2"/>
            <a:endCxn id="73" idx="0"/>
          </p:cNvCxnSpPr>
          <p:nvPr/>
        </p:nvCxnSpPr>
        <p:spPr>
          <a:xfrm rot="5400000">
            <a:off x="1493923" y="3787395"/>
            <a:ext cx="266087" cy="160197"/>
          </a:xfrm>
          <a:prstGeom prst="curvedConnector3">
            <a:avLst>
              <a:gd name="adj1" fmla="val 8387"/>
            </a:avLst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A85C1282-2282-4B00-B3D8-9A6A511FE698}"/>
              </a:ext>
            </a:extLst>
          </p:cNvPr>
          <p:cNvCxnSpPr>
            <a:stCxn id="73" idx="0"/>
            <a:endCxn id="73" idx="2"/>
          </p:cNvCxnSpPr>
          <p:nvPr/>
        </p:nvCxnSpPr>
        <p:spPr>
          <a:xfrm>
            <a:off x="1546867" y="4000538"/>
            <a:ext cx="0" cy="8100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E8D37215-0593-47C8-8B67-82D325BBB9A8}"/>
              </a:ext>
            </a:extLst>
          </p:cNvPr>
          <p:cNvCxnSpPr>
            <a:cxnSpLocks/>
            <a:stCxn id="73" idx="2"/>
            <a:endCxn id="115" idx="2"/>
          </p:cNvCxnSpPr>
          <p:nvPr/>
        </p:nvCxnSpPr>
        <p:spPr>
          <a:xfrm rot="16200000" flipH="1">
            <a:off x="1539282" y="4089122"/>
            <a:ext cx="50179" cy="35009"/>
          </a:xfrm>
          <a:prstGeom prst="curvedConnector3">
            <a:avLst>
              <a:gd name="adj1" fmla="val 53730"/>
            </a:avLst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57B85262-1EA2-41CF-B805-A2C172468904}"/>
              </a:ext>
            </a:extLst>
          </p:cNvPr>
          <p:cNvCxnSpPr>
            <a:stCxn id="115" idx="2"/>
            <a:endCxn id="115" idx="3"/>
          </p:cNvCxnSpPr>
          <p:nvPr/>
        </p:nvCxnSpPr>
        <p:spPr>
          <a:xfrm rot="5400000" flipH="1" flipV="1">
            <a:off x="1581876" y="4091216"/>
            <a:ext cx="40500" cy="40500"/>
          </a:xfrm>
          <a:prstGeom prst="curvedConnector4">
            <a:avLst>
              <a:gd name="adj1" fmla="val 44096"/>
              <a:gd name="adj2" fmla="val 55904"/>
            </a:avLst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9DFC9F99-33A1-4BA7-87D3-EEAB67A22BB0}"/>
              </a:ext>
            </a:extLst>
          </p:cNvPr>
          <p:cNvCxnSpPr>
            <a:cxnSpLocks/>
            <a:stCxn id="115" idx="3"/>
            <a:endCxn id="126" idx="2"/>
          </p:cNvCxnSpPr>
          <p:nvPr/>
        </p:nvCxnSpPr>
        <p:spPr>
          <a:xfrm flipV="1">
            <a:off x="1622376" y="3734450"/>
            <a:ext cx="84688" cy="356766"/>
          </a:xfrm>
          <a:prstGeom prst="curvedConnector2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Маркер">
            <a:extLst>
              <a:ext uri="{FF2B5EF4-FFF2-40B4-BE49-F238E27FC236}">
                <a16:creationId xmlns:a16="http://schemas.microsoft.com/office/drawing/2014/main" id="{34632F45-EC21-4B11-B1BF-D9441C844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1641" y="3927281"/>
            <a:ext cx="81000" cy="81000"/>
          </a:xfrm>
          <a:prstGeom prst="rect">
            <a:avLst/>
          </a:prstGeom>
        </p:spPr>
      </p:pic>
      <p:pic>
        <p:nvPicPr>
          <p:cNvPr id="73" name="Рисунок 72" descr="Маркер">
            <a:extLst>
              <a:ext uri="{FF2B5EF4-FFF2-40B4-BE49-F238E27FC236}">
                <a16:creationId xmlns:a16="http://schemas.microsoft.com/office/drawing/2014/main" id="{5042EB1A-C9AB-4E37-983F-C50B312E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367" y="4000538"/>
            <a:ext cx="81000" cy="81000"/>
          </a:xfrm>
          <a:prstGeom prst="rect">
            <a:avLst/>
          </a:prstGeom>
        </p:spPr>
      </p:pic>
      <p:pic>
        <p:nvPicPr>
          <p:cNvPr id="115" name="Рисунок 114" descr="Маркер">
            <a:extLst>
              <a:ext uri="{FF2B5EF4-FFF2-40B4-BE49-F238E27FC236}">
                <a16:creationId xmlns:a16="http://schemas.microsoft.com/office/drawing/2014/main" id="{2F48DDF0-6128-4009-A718-B31211442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1376" y="4050716"/>
            <a:ext cx="81000" cy="81000"/>
          </a:xfrm>
          <a:prstGeom prst="rect">
            <a:avLst/>
          </a:prstGeom>
        </p:spPr>
      </p:pic>
      <p:pic>
        <p:nvPicPr>
          <p:cNvPr id="89" name="Рисунок 88" descr="Маркер">
            <a:extLst>
              <a:ext uri="{FF2B5EF4-FFF2-40B4-BE49-F238E27FC236}">
                <a16:creationId xmlns:a16="http://schemas.microsoft.com/office/drawing/2014/main" id="{BDAE04A9-780C-4939-941D-F33187E2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9719" y="4061333"/>
            <a:ext cx="81000" cy="81000"/>
          </a:xfrm>
          <a:prstGeom prst="rect">
            <a:avLst/>
          </a:prstGeom>
        </p:spPr>
      </p:pic>
      <p:pic>
        <p:nvPicPr>
          <p:cNvPr id="88" name="Рисунок 87" descr="Маркер">
            <a:extLst>
              <a:ext uri="{FF2B5EF4-FFF2-40B4-BE49-F238E27FC236}">
                <a16:creationId xmlns:a16="http://schemas.microsoft.com/office/drawing/2014/main" id="{EE4FB267-1BFC-4067-AE28-4E50C3418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265" y="3840104"/>
            <a:ext cx="81000" cy="81000"/>
          </a:xfrm>
          <a:prstGeom prst="rect">
            <a:avLst/>
          </a:prstGeom>
        </p:spPr>
      </p:pic>
      <p:pic>
        <p:nvPicPr>
          <p:cNvPr id="206" name="Рисунок 205" descr="Маркер">
            <a:extLst>
              <a:ext uri="{FF2B5EF4-FFF2-40B4-BE49-F238E27FC236}">
                <a16:creationId xmlns:a16="http://schemas.microsoft.com/office/drawing/2014/main" id="{B3E47412-3C1B-4362-8717-2394BCA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969" y="3891651"/>
            <a:ext cx="81000" cy="81000"/>
          </a:xfrm>
          <a:prstGeom prst="rect">
            <a:avLst/>
          </a:prstGeom>
        </p:spPr>
      </p:pic>
      <p:pic>
        <p:nvPicPr>
          <p:cNvPr id="207" name="Рисунок 206" descr="Маркер">
            <a:extLst>
              <a:ext uri="{FF2B5EF4-FFF2-40B4-BE49-F238E27FC236}">
                <a16:creationId xmlns:a16="http://schemas.microsoft.com/office/drawing/2014/main" id="{4574450D-BA5C-406E-A268-E1944C94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060" y="3824388"/>
            <a:ext cx="81000" cy="81000"/>
          </a:xfrm>
          <a:prstGeom prst="rect">
            <a:avLst/>
          </a:prstGeom>
        </p:spPr>
      </p:pic>
      <p:pic>
        <p:nvPicPr>
          <p:cNvPr id="208" name="Рисунок 207" descr="Маркер">
            <a:extLst>
              <a:ext uri="{FF2B5EF4-FFF2-40B4-BE49-F238E27FC236}">
                <a16:creationId xmlns:a16="http://schemas.microsoft.com/office/drawing/2014/main" id="{36366343-1ED5-44C9-94BE-B8E23ED18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426" y="4145628"/>
            <a:ext cx="81000" cy="81000"/>
          </a:xfrm>
          <a:prstGeom prst="rect">
            <a:avLst/>
          </a:prstGeom>
        </p:spPr>
      </p:pic>
      <p:pic>
        <p:nvPicPr>
          <p:cNvPr id="225" name="Рисунок 224" descr="Маркер">
            <a:extLst>
              <a:ext uri="{FF2B5EF4-FFF2-40B4-BE49-F238E27FC236}">
                <a16:creationId xmlns:a16="http://schemas.microsoft.com/office/drawing/2014/main" id="{A593ABAE-6D1E-4F07-808F-37CAF89CA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0489" y="4200675"/>
            <a:ext cx="81000" cy="81000"/>
          </a:xfrm>
          <a:prstGeom prst="rect">
            <a:avLst/>
          </a:prstGeom>
        </p:spPr>
      </p:pic>
      <p:cxnSp>
        <p:nvCxnSpPr>
          <p:cNvPr id="229" name="Прямая соединительная линия 73">
            <a:extLst>
              <a:ext uri="{FF2B5EF4-FFF2-40B4-BE49-F238E27FC236}">
                <a16:creationId xmlns:a16="http://schemas.microsoft.com/office/drawing/2014/main" id="{528F9BF9-EA64-4F2E-9012-F05BCC43ECC2}"/>
              </a:ext>
            </a:extLst>
          </p:cNvPr>
          <p:cNvCxnSpPr>
            <a:cxnSpLocks/>
            <a:stCxn id="224" idx="2"/>
            <a:endCxn id="225" idx="2"/>
          </p:cNvCxnSpPr>
          <p:nvPr/>
        </p:nvCxnSpPr>
        <p:spPr>
          <a:xfrm rot="5400000">
            <a:off x="1906834" y="4171532"/>
            <a:ext cx="114299" cy="105988"/>
          </a:xfrm>
          <a:prstGeom prst="curvedConnector3">
            <a:avLst>
              <a:gd name="adj1" fmla="val 75454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73">
            <a:extLst>
              <a:ext uri="{FF2B5EF4-FFF2-40B4-BE49-F238E27FC236}">
                <a16:creationId xmlns:a16="http://schemas.microsoft.com/office/drawing/2014/main" id="{53ADE3B4-AC0D-4BA8-B85D-EFB621272418}"/>
              </a:ext>
            </a:extLst>
          </p:cNvPr>
          <p:cNvCxnSpPr>
            <a:cxnSpLocks/>
            <a:stCxn id="141" idx="2"/>
            <a:endCxn id="224" idx="2"/>
          </p:cNvCxnSpPr>
          <p:nvPr/>
        </p:nvCxnSpPr>
        <p:spPr>
          <a:xfrm rot="5400000">
            <a:off x="1975413" y="4082171"/>
            <a:ext cx="126770" cy="43642"/>
          </a:xfrm>
          <a:prstGeom prst="curvedConnector3">
            <a:avLst>
              <a:gd name="adj1" fmla="val 18852"/>
            </a:avLst>
          </a:prstGeom>
          <a:ln w="25400" cap="rnd">
            <a:solidFill>
              <a:srgbClr val="9F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4" name="Рисунок 223" descr="Маркер">
            <a:extLst>
              <a:ext uri="{FF2B5EF4-FFF2-40B4-BE49-F238E27FC236}">
                <a16:creationId xmlns:a16="http://schemas.microsoft.com/office/drawing/2014/main" id="{7217E348-D379-497F-9AEF-DDA92E205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6477" y="4086376"/>
            <a:ext cx="81000" cy="81000"/>
          </a:xfrm>
          <a:prstGeom prst="rect">
            <a:avLst/>
          </a:prstGeom>
        </p:spPr>
      </p:pic>
      <p:cxnSp>
        <p:nvCxnSpPr>
          <p:cNvPr id="239" name="Google Shape;249;p28">
            <a:extLst>
              <a:ext uri="{FF2B5EF4-FFF2-40B4-BE49-F238E27FC236}">
                <a16:creationId xmlns:a16="http://schemas.microsoft.com/office/drawing/2014/main" id="{C111EE04-5F52-4B1B-A7AB-3630AC4F43FC}"/>
              </a:ext>
            </a:extLst>
          </p:cNvPr>
          <p:cNvCxnSpPr>
            <a:cxnSpLocks/>
          </p:cNvCxnSpPr>
          <p:nvPr/>
        </p:nvCxnSpPr>
        <p:spPr>
          <a:xfrm>
            <a:off x="3369324" y="2071357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9;p28">
            <a:extLst>
              <a:ext uri="{FF2B5EF4-FFF2-40B4-BE49-F238E27FC236}">
                <a16:creationId xmlns:a16="http://schemas.microsoft.com/office/drawing/2014/main" id="{1DCFAFE3-0832-4959-B78D-B2BFD929033E}"/>
              </a:ext>
            </a:extLst>
          </p:cNvPr>
          <p:cNvCxnSpPr>
            <a:cxnSpLocks/>
          </p:cNvCxnSpPr>
          <p:nvPr/>
        </p:nvCxnSpPr>
        <p:spPr>
          <a:xfrm>
            <a:off x="3363699" y="2758946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9;p28">
            <a:extLst>
              <a:ext uri="{FF2B5EF4-FFF2-40B4-BE49-F238E27FC236}">
                <a16:creationId xmlns:a16="http://schemas.microsoft.com/office/drawing/2014/main" id="{9A2F254E-3F7B-4ADC-96C3-8F689E0B1DA6}"/>
              </a:ext>
            </a:extLst>
          </p:cNvPr>
          <p:cNvCxnSpPr>
            <a:cxnSpLocks/>
          </p:cNvCxnSpPr>
          <p:nvPr/>
        </p:nvCxnSpPr>
        <p:spPr>
          <a:xfrm>
            <a:off x="3369324" y="3253393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9;p28">
            <a:extLst>
              <a:ext uri="{FF2B5EF4-FFF2-40B4-BE49-F238E27FC236}">
                <a16:creationId xmlns:a16="http://schemas.microsoft.com/office/drawing/2014/main" id="{A2DA5FC4-B5C5-4DC6-B03F-79CC872664B6}"/>
              </a:ext>
            </a:extLst>
          </p:cNvPr>
          <p:cNvCxnSpPr>
            <a:cxnSpLocks/>
          </p:cNvCxnSpPr>
          <p:nvPr/>
        </p:nvCxnSpPr>
        <p:spPr>
          <a:xfrm>
            <a:off x="3412230" y="3967781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7;p28">
            <a:extLst>
              <a:ext uri="{FF2B5EF4-FFF2-40B4-BE49-F238E27FC236}">
                <a16:creationId xmlns:a16="http://schemas.microsoft.com/office/drawing/2014/main" id="{DD995EED-5C17-4D61-A91A-9F0BAE103653}"/>
              </a:ext>
            </a:extLst>
          </p:cNvPr>
          <p:cNvSpPr/>
          <p:nvPr/>
        </p:nvSpPr>
        <p:spPr>
          <a:xfrm>
            <a:off x="38100" y="1166020"/>
            <a:ext cx="1390661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предложений регионов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cxnSp>
        <p:nvCxnSpPr>
          <p:cNvPr id="85" name="Прямая соединительная линия 59">
            <a:extLst>
              <a:ext uri="{FF2B5EF4-FFF2-40B4-BE49-F238E27FC236}">
                <a16:creationId xmlns:a16="http://schemas.microsoft.com/office/drawing/2014/main" id="{6077EF72-2081-4638-A2CB-C383703848C7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77405" y="3799675"/>
            <a:ext cx="163912" cy="62406"/>
          </a:xfrm>
          <a:prstGeom prst="curvedConnector3">
            <a:avLst>
              <a:gd name="adj1" fmla="val 50000"/>
            </a:avLst>
          </a:prstGeom>
          <a:ln w="254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 descr="Маркер">
            <a:extLst>
              <a:ext uri="{FF2B5EF4-FFF2-40B4-BE49-F238E27FC236}">
                <a16:creationId xmlns:a16="http://schemas.microsoft.com/office/drawing/2014/main" id="{9EA6F269-D791-404C-A93B-C9CD7BA17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564" y="3693362"/>
            <a:ext cx="81000" cy="81000"/>
          </a:xfrm>
          <a:prstGeom prst="rect">
            <a:avLst/>
          </a:prstGeom>
        </p:spPr>
      </p:pic>
      <p:cxnSp>
        <p:nvCxnSpPr>
          <p:cNvPr id="86" name="Прямая соединительная линия 64">
            <a:extLst>
              <a:ext uri="{FF2B5EF4-FFF2-40B4-BE49-F238E27FC236}">
                <a16:creationId xmlns:a16="http://schemas.microsoft.com/office/drawing/2014/main" id="{3888C756-7539-4867-B315-F761496FE61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24613" y="3592591"/>
            <a:ext cx="131902" cy="145266"/>
          </a:xfrm>
          <a:prstGeom prst="curvedConnector3">
            <a:avLst>
              <a:gd name="adj1" fmla="val 48142"/>
            </a:avLst>
          </a:prstGeom>
          <a:ln w="254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 descr="Маркер">
            <a:extLst>
              <a:ext uri="{FF2B5EF4-FFF2-40B4-BE49-F238E27FC236}">
                <a16:creationId xmlns:a16="http://schemas.microsoft.com/office/drawing/2014/main" id="{6B70DB96-539A-4D98-B9C6-909DC2B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996" y="3703246"/>
            <a:ext cx="81000" cy="81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B8B189-718C-4F8F-8862-73313505CECD}"/>
              </a:ext>
            </a:extLst>
          </p:cNvPr>
          <p:cNvSpPr/>
          <p:nvPr/>
        </p:nvSpPr>
        <p:spPr>
          <a:xfrm>
            <a:off x="4869160" y="51330"/>
            <a:ext cx="1788905" cy="757605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Google Shape;74;p15">
            <a:extLst>
              <a:ext uri="{FF2B5EF4-FFF2-40B4-BE49-F238E27FC236}">
                <a16:creationId xmlns:a16="http://schemas.microsoft.com/office/drawing/2014/main" id="{1B35D5BF-5D87-403D-A1D4-05A57B7C6B6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5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Таблица 4">
            <a:extLst>
              <a:ext uri="{FF2B5EF4-FFF2-40B4-BE49-F238E27FC236}">
                <a16:creationId xmlns:a16="http://schemas.microsoft.com/office/drawing/2014/main" id="{985E1B52-3802-4C6B-B9AC-D97A27F0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11304"/>
              </p:ext>
            </p:extLst>
          </p:nvPr>
        </p:nvGraphicFramePr>
        <p:xfrm>
          <a:off x="3375380" y="1373110"/>
          <a:ext cx="3483000" cy="2824713"/>
        </p:xfrm>
        <a:graphic>
          <a:graphicData uri="http://schemas.openxmlformats.org/drawingml/2006/table">
            <a:tbl>
              <a:tblPr firstRow="1" bandRow="1">
                <a:tableStyleId>{26C0B77E-EA7C-4E2D-89EF-BB59E261E80F}</a:tableStyleId>
              </a:tblPr>
              <a:tblGrid>
                <a:gridCol w="3483000">
                  <a:extLst>
                    <a:ext uri="{9D8B030D-6E8A-4147-A177-3AD203B41FA5}">
                      <a16:colId xmlns:a16="http://schemas.microsoft.com/office/drawing/2014/main" val="3209536955"/>
                    </a:ext>
                  </a:extLst>
                </a:gridCol>
              </a:tblGrid>
              <a:tr h="25244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4B53"/>
                          </a:solidFill>
                          <a:latin typeface="+mn-lt"/>
                        </a:rPr>
                        <a:t>     </a:t>
                      </a:r>
                      <a:r>
                        <a:rPr lang="ru-RU" sz="1100" dirty="0">
                          <a:solidFill>
                            <a:srgbClr val="004B53"/>
                          </a:solidFill>
                          <a:latin typeface="+mn-lt"/>
                        </a:rPr>
                        <a:t>«Восточное кольцо России»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378825"/>
                  </a:ext>
                </a:extLst>
              </a:tr>
              <a:tr h="328089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(Республика Бурятия,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Забайкальский край, Иркутская область)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5399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B53"/>
                          </a:solidFill>
                          <a:latin typeface="+mn-lt"/>
                        </a:rPr>
                        <a:t>    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«Великий</a:t>
                      </a:r>
                      <a:r>
                        <a:rPr lang="ru-RU" sz="1100" b="1" baseline="0" dirty="0">
                          <a:solidFill>
                            <a:srgbClr val="004B53"/>
                          </a:solidFill>
                          <a:latin typeface="+mn-lt"/>
                        </a:rPr>
                        <a:t> Чайный путь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» </a:t>
                      </a:r>
                    </a:p>
                    <a:p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      «Великий шелковый путь»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00082"/>
                  </a:ext>
                </a:extLst>
              </a:tr>
              <a:tr h="338079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(Республика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Бурятия, Красноярский край, Иркутская, Новосибирская, Омская, Томская области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316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B53"/>
                          </a:solidFill>
                          <a:latin typeface="+mn-lt"/>
                        </a:rPr>
                        <a:t>    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«Невероятная Сибирь -</a:t>
                      </a:r>
                      <a:r>
                        <a:rPr lang="ru-RU" sz="1100" b="1" baseline="0" dirty="0">
                          <a:solidFill>
                            <a:srgbClr val="004B53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круиз по реке</a:t>
                      </a:r>
                      <a:r>
                        <a:rPr lang="ru-RU" sz="1100" b="1" baseline="0" dirty="0">
                          <a:solidFill>
                            <a:srgbClr val="004B53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Обь»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77741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(Новосибирская, Томская, Тюменская области, Ямало-Ненецкий автономный округ)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842434"/>
                  </a:ext>
                </a:extLst>
              </a:tr>
              <a:tr h="24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      «</a:t>
                      </a:r>
                      <a:r>
                        <a:rPr kumimoji="0" lang="ru-RU" sz="11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</a:rPr>
                        <a:t>Круиз по Енисею: Абакан – Енисейск»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04274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>
                          <a:latin typeface="+mn-lt"/>
                        </a:rPr>
                        <a:t>(Республика Хакасия, Красноярский край)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073538"/>
                  </a:ext>
                </a:extLst>
              </a:tr>
              <a:tr h="2524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4B53"/>
                          </a:solidFill>
                          <a:latin typeface="+mn-lt"/>
                        </a:rPr>
                        <a:t>     </a:t>
                      </a:r>
                      <a:r>
                        <a:rPr lang="ru-RU" sz="1100" b="1" dirty="0">
                          <a:solidFill>
                            <a:srgbClr val="004B53"/>
                          </a:solidFill>
                          <a:latin typeface="+mn-lt"/>
                        </a:rPr>
                        <a:t>«Круизы по Байкалу»</a:t>
                      </a: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166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Ekibastuz"/>
                          <a:cs typeface="Ekibastuz"/>
                          <a:sym typeface="Arial"/>
                        </a:rPr>
                        <a:t>(Республика Бурятия, Иркутская область)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15099"/>
                  </a:ext>
                </a:extLst>
              </a:tr>
            </a:tbl>
          </a:graphicData>
        </a:graphic>
      </p:graphicFrame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E036C3E6-CCCA-433C-84F8-74FCB8C2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" y="1497296"/>
            <a:ext cx="2722380" cy="287446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F45FA4-80AD-4F51-AF2B-7823C8BE99A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32540" y="4784485"/>
            <a:ext cx="276374" cy="2054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26</a:t>
            </a:fld>
            <a:endParaRPr lang="ru" dirty="0"/>
          </a:p>
        </p:txBody>
      </p:sp>
      <p:sp>
        <p:nvSpPr>
          <p:cNvPr id="21" name="Google Shape;350;p42">
            <a:extLst>
              <a:ext uri="{FF2B5EF4-FFF2-40B4-BE49-F238E27FC236}">
                <a16:creationId xmlns:a16="http://schemas.microsoft.com/office/drawing/2014/main" id="{2223E870-9FE3-405C-A0F8-3328588A5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00000"/>
              </a:lnSpc>
              <a:buSzPts val="2100"/>
            </a:pPr>
            <a:r>
              <a:rPr lang="ru" sz="1350" dirty="0"/>
              <a:t>МЕЖРЕГИОНАЛЬНЫЕ ТУРИСТСКИЕ МАРШРУТЫ</a:t>
            </a:r>
            <a:br>
              <a:rPr lang="ru" sz="1350" dirty="0"/>
            </a:br>
            <a:r>
              <a:rPr lang="ru" sz="1350" dirty="0"/>
              <a:t>ДЛЯ ВКЛЮЧЕНИЯ </a:t>
            </a:r>
            <a:r>
              <a:rPr lang="ru-RU" sz="1350" dirty="0"/>
              <a:t>В</a:t>
            </a:r>
            <a:r>
              <a:rPr lang="ru" sz="1350" dirty="0"/>
              <a:t> ПРОГРАММУ*</a:t>
            </a:r>
            <a:endParaRPr sz="1350" dirty="0"/>
          </a:p>
        </p:txBody>
      </p:sp>
      <p:sp>
        <p:nvSpPr>
          <p:cNvPr id="247" name="Google Shape;247;p28"/>
          <p:cNvSpPr/>
          <p:nvPr/>
        </p:nvSpPr>
        <p:spPr>
          <a:xfrm>
            <a:off x="154212" y="1514395"/>
            <a:ext cx="1390661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на основании предложений регионов</a:t>
            </a:r>
            <a:endParaRPr lang="en-US" sz="900" i="1" dirty="0">
              <a:latin typeface="+mj-lt"/>
              <a:ea typeface="Geo"/>
              <a:cs typeface="Geo"/>
              <a:sym typeface="Geo"/>
            </a:endParaRPr>
          </a:p>
        </p:txBody>
      </p:sp>
      <p:cxnSp>
        <p:nvCxnSpPr>
          <p:cNvPr id="249" name="Google Shape;249;p28"/>
          <p:cNvCxnSpPr>
            <a:cxnSpLocks/>
          </p:cNvCxnSpPr>
          <p:nvPr/>
        </p:nvCxnSpPr>
        <p:spPr>
          <a:xfrm>
            <a:off x="3426590" y="1923678"/>
            <a:ext cx="324036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8"/>
          <p:cNvCxnSpPr>
            <a:cxnSpLocks/>
          </p:cNvCxnSpPr>
          <p:nvPr/>
        </p:nvCxnSpPr>
        <p:spPr>
          <a:xfrm>
            <a:off x="3443019" y="2715766"/>
            <a:ext cx="324036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8"/>
          <p:cNvCxnSpPr>
            <a:cxnSpLocks/>
          </p:cNvCxnSpPr>
          <p:nvPr/>
        </p:nvCxnSpPr>
        <p:spPr>
          <a:xfrm>
            <a:off x="3466580" y="3293697"/>
            <a:ext cx="324036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8"/>
          <p:cNvCxnSpPr>
            <a:cxnSpLocks/>
          </p:cNvCxnSpPr>
          <p:nvPr/>
        </p:nvCxnSpPr>
        <p:spPr>
          <a:xfrm>
            <a:off x="3466580" y="3750220"/>
            <a:ext cx="3239155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248;p28">
            <a:extLst>
              <a:ext uri="{FF2B5EF4-FFF2-40B4-BE49-F238E27FC236}">
                <a16:creationId xmlns:a16="http://schemas.microsoft.com/office/drawing/2014/main" id="{1E2BA5A4-084D-4C7A-AD24-86463B035AA2}"/>
              </a:ext>
            </a:extLst>
          </p:cNvPr>
          <p:cNvSpPr/>
          <p:nvPr/>
        </p:nvSpPr>
        <p:spPr>
          <a:xfrm>
            <a:off x="970106" y="2997820"/>
            <a:ext cx="1663565" cy="23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endParaRPr sz="1050"/>
          </a:p>
        </p:txBody>
      </p:sp>
      <p:pic>
        <p:nvPicPr>
          <p:cNvPr id="89" name="Рисунок 88" descr="Маркер">
            <a:extLst>
              <a:ext uri="{FF2B5EF4-FFF2-40B4-BE49-F238E27FC236}">
                <a16:creationId xmlns:a16="http://schemas.microsoft.com/office/drawing/2014/main" id="{BDAE04A9-780C-4939-941D-F33187E2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724" y="3174188"/>
            <a:ext cx="81000" cy="81000"/>
          </a:xfrm>
          <a:prstGeom prst="rect">
            <a:avLst/>
          </a:prstGeom>
        </p:spPr>
      </p:pic>
      <p:pic>
        <p:nvPicPr>
          <p:cNvPr id="92" name="Рисунок 91" descr="Маркер">
            <a:extLst>
              <a:ext uri="{FF2B5EF4-FFF2-40B4-BE49-F238E27FC236}">
                <a16:creationId xmlns:a16="http://schemas.microsoft.com/office/drawing/2014/main" id="{8409CC1C-EAE5-4C6F-8389-0E648E388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2152" y="3951465"/>
            <a:ext cx="81000" cy="81000"/>
          </a:xfrm>
          <a:prstGeom prst="rect">
            <a:avLst/>
          </a:prstGeom>
        </p:spPr>
      </p:pic>
      <p:pic>
        <p:nvPicPr>
          <p:cNvPr id="111" name="Рисунок 110" descr="Маркер">
            <a:extLst>
              <a:ext uri="{FF2B5EF4-FFF2-40B4-BE49-F238E27FC236}">
                <a16:creationId xmlns:a16="http://schemas.microsoft.com/office/drawing/2014/main" id="{F5036B7B-7456-4108-95B1-439320AE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23793" y="3838659"/>
            <a:ext cx="246968" cy="246968"/>
          </a:xfrm>
          <a:prstGeom prst="rect">
            <a:avLst/>
          </a:prstGeom>
        </p:spPr>
      </p:pic>
      <p:pic>
        <p:nvPicPr>
          <p:cNvPr id="124" name="Рисунок 123" descr="Маркер">
            <a:extLst>
              <a:ext uri="{FF2B5EF4-FFF2-40B4-BE49-F238E27FC236}">
                <a16:creationId xmlns:a16="http://schemas.microsoft.com/office/drawing/2014/main" id="{FD9A43AE-B53B-4FC7-8F92-C526BD98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5642" y="3807044"/>
            <a:ext cx="81000" cy="81000"/>
          </a:xfrm>
          <a:prstGeom prst="rect">
            <a:avLst/>
          </a:prstGeom>
        </p:spPr>
      </p:pic>
      <p:sp>
        <p:nvSpPr>
          <p:cNvPr id="143" name="Овал 142">
            <a:extLst>
              <a:ext uri="{FF2B5EF4-FFF2-40B4-BE49-F238E27FC236}">
                <a16:creationId xmlns:a16="http://schemas.microsoft.com/office/drawing/2014/main" id="{9583CB91-6160-4150-BB05-DBDE2764F778}"/>
              </a:ext>
            </a:extLst>
          </p:cNvPr>
          <p:cNvSpPr/>
          <p:nvPr/>
        </p:nvSpPr>
        <p:spPr>
          <a:xfrm>
            <a:off x="3449159" y="1441887"/>
            <a:ext cx="139845" cy="139845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33BF9E39-3A35-43BD-B337-731A1C188B6C}"/>
              </a:ext>
            </a:extLst>
          </p:cNvPr>
          <p:cNvSpPr/>
          <p:nvPr/>
        </p:nvSpPr>
        <p:spPr>
          <a:xfrm>
            <a:off x="3466580" y="2774763"/>
            <a:ext cx="139845" cy="139845"/>
          </a:xfrm>
          <a:prstGeom prst="ellipse">
            <a:avLst/>
          </a:prstGeom>
          <a:solidFill>
            <a:srgbClr val="1DB9E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2052C388-D186-42A5-9DA8-1EC755DBE9C9}"/>
              </a:ext>
            </a:extLst>
          </p:cNvPr>
          <p:cNvSpPr/>
          <p:nvPr/>
        </p:nvSpPr>
        <p:spPr>
          <a:xfrm>
            <a:off x="3474474" y="3335325"/>
            <a:ext cx="139845" cy="13984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591EEB40-48B6-4718-9101-7506421E0896}"/>
              </a:ext>
            </a:extLst>
          </p:cNvPr>
          <p:cNvSpPr/>
          <p:nvPr/>
        </p:nvSpPr>
        <p:spPr>
          <a:xfrm>
            <a:off x="3466581" y="2105794"/>
            <a:ext cx="139845" cy="1398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90" y="1496613"/>
            <a:ext cx="21431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Рисунок 70" descr="Маркер">
            <a:extLst>
              <a:ext uri="{FF2B5EF4-FFF2-40B4-BE49-F238E27FC236}">
                <a16:creationId xmlns:a16="http://schemas.microsoft.com/office/drawing/2014/main" id="{2A3C2CAD-16F7-4D75-B73F-469D78E8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678" y="2580076"/>
            <a:ext cx="81000" cy="81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2A80E75-8D57-4755-9BE7-036DC00169E1}"/>
              </a:ext>
            </a:extLst>
          </p:cNvPr>
          <p:cNvCxnSpPr>
            <a:endCxn id="94" idx="2"/>
          </p:cNvCxnSpPr>
          <p:nvPr/>
        </p:nvCxnSpPr>
        <p:spPr>
          <a:xfrm rot="5400000">
            <a:off x="1480507" y="3749302"/>
            <a:ext cx="306661" cy="107099"/>
          </a:xfrm>
          <a:prstGeom prst="curvedConnector3">
            <a:avLst>
              <a:gd name="adj1" fmla="val 49502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6ED1BC-40ED-4513-85A0-B255B92B2ABE}"/>
              </a:ext>
            </a:extLst>
          </p:cNvPr>
          <p:cNvCxnSpPr>
            <a:cxnSpLocks/>
            <a:stCxn id="94" idx="2"/>
            <a:endCxn id="91" idx="2"/>
          </p:cNvCxnSpPr>
          <p:nvPr/>
        </p:nvCxnSpPr>
        <p:spPr>
          <a:xfrm rot="16200000" flipH="1">
            <a:off x="1563201" y="3973269"/>
            <a:ext cx="186455" cy="152281"/>
          </a:xfrm>
          <a:prstGeom prst="curvedConnector3">
            <a:avLst>
              <a:gd name="adj1" fmla="val 36721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BD1CB63-7AF2-4EDF-9105-89F32AC2F15C}"/>
              </a:ext>
            </a:extLst>
          </p:cNvPr>
          <p:cNvCxnSpPr>
            <a:cxnSpLocks/>
            <a:stCxn id="91" idx="2"/>
            <a:endCxn id="96" idx="2"/>
          </p:cNvCxnSpPr>
          <p:nvPr/>
        </p:nvCxnSpPr>
        <p:spPr>
          <a:xfrm rot="5400000">
            <a:off x="1582938" y="4075841"/>
            <a:ext cx="82835" cy="216426"/>
          </a:xfrm>
          <a:prstGeom prst="curvedConnector3">
            <a:avLst>
              <a:gd name="adj1" fmla="val 111129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FD5FD98-9DB3-4D2A-B44B-372A15C1DD83}"/>
              </a:ext>
            </a:extLst>
          </p:cNvPr>
          <p:cNvCxnSpPr>
            <a:cxnSpLocks/>
            <a:stCxn id="94" idx="2"/>
            <a:endCxn id="96" idx="2"/>
          </p:cNvCxnSpPr>
          <p:nvPr/>
        </p:nvCxnSpPr>
        <p:spPr>
          <a:xfrm rot="5400000">
            <a:off x="1413571" y="4058755"/>
            <a:ext cx="269290" cy="64145"/>
          </a:xfrm>
          <a:prstGeom prst="curvedConnector3">
            <a:avLst>
              <a:gd name="adj1" fmla="val 29486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 descr="Маркер">
            <a:extLst>
              <a:ext uri="{FF2B5EF4-FFF2-40B4-BE49-F238E27FC236}">
                <a16:creationId xmlns:a16="http://schemas.microsoft.com/office/drawing/2014/main" id="{D33FD2F4-C37E-445E-A96D-A94F3201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788" y="3875182"/>
            <a:ext cx="81000" cy="81000"/>
          </a:xfrm>
          <a:prstGeom prst="rect">
            <a:avLst/>
          </a:prstGeom>
        </p:spPr>
      </p:pic>
      <p:pic>
        <p:nvPicPr>
          <p:cNvPr id="91" name="Рисунок 90" descr="Маркер">
            <a:extLst>
              <a:ext uri="{FF2B5EF4-FFF2-40B4-BE49-F238E27FC236}">
                <a16:creationId xmlns:a16="http://schemas.microsoft.com/office/drawing/2014/main" id="{9EA6F269-D791-404C-A93B-C9CD7BA17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068" y="4061637"/>
            <a:ext cx="81000" cy="81000"/>
          </a:xfrm>
          <a:prstGeom prst="rect">
            <a:avLst/>
          </a:prstGeom>
        </p:spPr>
      </p:pic>
      <p:pic>
        <p:nvPicPr>
          <p:cNvPr id="96" name="Рисунок 95" descr="Маркер">
            <a:extLst>
              <a:ext uri="{FF2B5EF4-FFF2-40B4-BE49-F238E27FC236}">
                <a16:creationId xmlns:a16="http://schemas.microsoft.com/office/drawing/2014/main" id="{B2ACE229-804B-4A90-836A-5108578D5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5642" y="4144472"/>
            <a:ext cx="81000" cy="81000"/>
          </a:xfrm>
          <a:prstGeom prst="rect">
            <a:avLst/>
          </a:prstGeom>
        </p:spPr>
      </p:pic>
      <p:pic>
        <p:nvPicPr>
          <p:cNvPr id="110" name="Рисунок 109" descr="Маркер">
            <a:extLst>
              <a:ext uri="{FF2B5EF4-FFF2-40B4-BE49-F238E27FC236}">
                <a16:creationId xmlns:a16="http://schemas.microsoft.com/office/drawing/2014/main" id="{6B70DB96-539A-4D98-B9C6-909DC2B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244" y="4060241"/>
            <a:ext cx="81000" cy="81000"/>
          </a:xfrm>
          <a:prstGeom prst="rect">
            <a:avLst/>
          </a:prstGeom>
        </p:spPr>
      </p:pic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F34CF52-8F2B-4CB0-AF80-B787488CE0C0}"/>
              </a:ext>
            </a:extLst>
          </p:cNvPr>
          <p:cNvCxnSpPr>
            <a:stCxn id="134" idx="2"/>
            <a:endCxn id="115" idx="2"/>
          </p:cNvCxnSpPr>
          <p:nvPr/>
        </p:nvCxnSpPr>
        <p:spPr>
          <a:xfrm rot="5400000" flipH="1" flipV="1">
            <a:off x="1153163" y="3613519"/>
            <a:ext cx="131902" cy="145266"/>
          </a:xfrm>
          <a:prstGeom prst="curvedConnector3">
            <a:avLst>
              <a:gd name="adj1" fmla="val 62203"/>
            </a:avLst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F807411-7D57-4002-B76A-FB733B1B2ED1}"/>
              </a:ext>
            </a:extLst>
          </p:cNvPr>
          <p:cNvCxnSpPr>
            <a:cxnSpLocks/>
            <a:stCxn id="115" idx="2"/>
            <a:endCxn id="82" idx="2"/>
          </p:cNvCxnSpPr>
          <p:nvPr/>
        </p:nvCxnSpPr>
        <p:spPr>
          <a:xfrm rot="5400000" flipH="1">
            <a:off x="843112" y="3171566"/>
            <a:ext cx="569751" cy="327519"/>
          </a:xfrm>
          <a:prstGeom prst="curvedConnector3">
            <a:avLst>
              <a:gd name="adj1" fmla="val 67236"/>
            </a:avLst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B67BEE73-0B2D-4882-A61C-E5B752A17D9E}"/>
              </a:ext>
            </a:extLst>
          </p:cNvPr>
          <p:cNvCxnSpPr>
            <a:cxnSpLocks/>
            <a:stCxn id="82" idx="2"/>
            <a:endCxn id="71" idx="2"/>
          </p:cNvCxnSpPr>
          <p:nvPr/>
        </p:nvCxnSpPr>
        <p:spPr>
          <a:xfrm rot="5400000" flipH="1">
            <a:off x="670516" y="2756739"/>
            <a:ext cx="389374" cy="198050"/>
          </a:xfrm>
          <a:prstGeom prst="curvedConnector3">
            <a:avLst>
              <a:gd name="adj1" fmla="val 54205"/>
            </a:avLst>
          </a:prstGeom>
          <a:ln w="25400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 descr="Маркер">
            <a:extLst>
              <a:ext uri="{FF2B5EF4-FFF2-40B4-BE49-F238E27FC236}">
                <a16:creationId xmlns:a16="http://schemas.microsoft.com/office/drawing/2014/main" id="{4AE3F15B-DB54-49ED-A044-52FEA7E9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728" y="2969450"/>
            <a:ext cx="81000" cy="81000"/>
          </a:xfrm>
          <a:prstGeom prst="rect">
            <a:avLst/>
          </a:prstGeom>
        </p:spPr>
      </p:pic>
      <p:pic>
        <p:nvPicPr>
          <p:cNvPr id="115" name="Рисунок 114" descr="Маркер">
            <a:extLst>
              <a:ext uri="{FF2B5EF4-FFF2-40B4-BE49-F238E27FC236}">
                <a16:creationId xmlns:a16="http://schemas.microsoft.com/office/drawing/2014/main" id="{2F48DDF0-6128-4009-A718-B31211442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1247" y="3539201"/>
            <a:ext cx="81000" cy="81000"/>
          </a:xfrm>
          <a:prstGeom prst="rect">
            <a:avLst/>
          </a:prstGeom>
        </p:spPr>
      </p:pic>
      <p:pic>
        <p:nvPicPr>
          <p:cNvPr id="126" name="Рисунок 125" descr="Маркер">
            <a:extLst>
              <a:ext uri="{FF2B5EF4-FFF2-40B4-BE49-F238E27FC236}">
                <a16:creationId xmlns:a16="http://schemas.microsoft.com/office/drawing/2014/main" id="{4175AA03-6500-4D76-A713-3F04B3EE1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702" y="2774763"/>
            <a:ext cx="81000" cy="81000"/>
          </a:xfrm>
          <a:prstGeom prst="rect">
            <a:avLst/>
          </a:prstGeom>
        </p:spPr>
      </p:pic>
      <p:pic>
        <p:nvPicPr>
          <p:cNvPr id="134" name="Рисунок 133" descr="Маркер">
            <a:extLst>
              <a:ext uri="{FF2B5EF4-FFF2-40B4-BE49-F238E27FC236}">
                <a16:creationId xmlns:a16="http://schemas.microsoft.com/office/drawing/2014/main" id="{FAC0E621-23DD-4720-85B3-A94AC5E8E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981" y="3671102"/>
            <a:ext cx="81000" cy="81000"/>
          </a:xfrm>
          <a:prstGeom prst="rect">
            <a:avLst/>
          </a:prstGeom>
        </p:spPr>
      </p:pic>
      <p:pic>
        <p:nvPicPr>
          <p:cNvPr id="64" name="Рисунок 63" descr="Маркер">
            <a:extLst>
              <a:ext uri="{FF2B5EF4-FFF2-40B4-BE49-F238E27FC236}">
                <a16:creationId xmlns:a16="http://schemas.microsoft.com/office/drawing/2014/main" id="{2C2BA5DF-A3AC-499E-B98C-E77BF22CF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4513" y="3964125"/>
            <a:ext cx="81000" cy="81000"/>
          </a:xfrm>
          <a:prstGeom prst="rect">
            <a:avLst/>
          </a:prstGeom>
        </p:spPr>
      </p:pic>
      <p:pic>
        <p:nvPicPr>
          <p:cNvPr id="120" name="Рисунок 119" descr="Маркер">
            <a:extLst>
              <a:ext uri="{FF2B5EF4-FFF2-40B4-BE49-F238E27FC236}">
                <a16:creationId xmlns:a16="http://schemas.microsoft.com/office/drawing/2014/main" id="{F9C70105-E5F1-43D9-A78B-FEDA8881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0899" y="3568521"/>
            <a:ext cx="81000" cy="8100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2314552" y="3750220"/>
            <a:ext cx="253697" cy="385760"/>
          </a:xfrm>
          <a:custGeom>
            <a:avLst/>
            <a:gdLst>
              <a:gd name="connsiteX0" fmla="*/ 32 w 338263"/>
              <a:gd name="connsiteY0" fmla="*/ 505157 h 514346"/>
              <a:gd name="connsiteX1" fmla="*/ 71470 w 338263"/>
              <a:gd name="connsiteY1" fmla="*/ 481345 h 514346"/>
              <a:gd name="connsiteX2" fmla="*/ 100045 w 338263"/>
              <a:gd name="connsiteY2" fmla="*/ 438482 h 514346"/>
              <a:gd name="connsiteX3" fmla="*/ 128620 w 338263"/>
              <a:gd name="connsiteY3" fmla="*/ 395620 h 514346"/>
              <a:gd name="connsiteX4" fmla="*/ 171482 w 338263"/>
              <a:gd name="connsiteY4" fmla="*/ 338470 h 514346"/>
              <a:gd name="connsiteX5" fmla="*/ 209582 w 338263"/>
              <a:gd name="connsiteY5" fmla="*/ 286082 h 514346"/>
              <a:gd name="connsiteX6" fmla="*/ 238157 w 338263"/>
              <a:gd name="connsiteY6" fmla="*/ 238457 h 514346"/>
              <a:gd name="connsiteX7" fmla="*/ 242920 w 338263"/>
              <a:gd name="connsiteY7" fmla="*/ 171782 h 514346"/>
              <a:gd name="connsiteX8" fmla="*/ 271495 w 338263"/>
              <a:gd name="connsiteY8" fmla="*/ 114632 h 514346"/>
              <a:gd name="connsiteX9" fmla="*/ 295307 w 338263"/>
              <a:gd name="connsiteY9" fmla="*/ 47957 h 514346"/>
              <a:gd name="connsiteX10" fmla="*/ 300070 w 338263"/>
              <a:gd name="connsiteY10" fmla="*/ 332 h 514346"/>
              <a:gd name="connsiteX11" fmla="*/ 338170 w 338263"/>
              <a:gd name="connsiteY11" fmla="*/ 71770 h 514346"/>
              <a:gd name="connsiteX12" fmla="*/ 309595 w 338263"/>
              <a:gd name="connsiteY12" fmla="*/ 190832 h 514346"/>
              <a:gd name="connsiteX13" fmla="*/ 271495 w 338263"/>
              <a:gd name="connsiteY13" fmla="*/ 267032 h 514346"/>
              <a:gd name="connsiteX14" fmla="*/ 242920 w 338263"/>
              <a:gd name="connsiteY14" fmla="*/ 338470 h 514346"/>
              <a:gd name="connsiteX15" fmla="*/ 200057 w 338263"/>
              <a:gd name="connsiteY15" fmla="*/ 371807 h 514346"/>
              <a:gd name="connsiteX16" fmla="*/ 157195 w 338263"/>
              <a:gd name="connsiteY16" fmla="*/ 405145 h 514346"/>
              <a:gd name="connsiteX17" fmla="*/ 142907 w 338263"/>
              <a:gd name="connsiteY17" fmla="*/ 428957 h 514346"/>
              <a:gd name="connsiteX18" fmla="*/ 104807 w 338263"/>
              <a:gd name="connsiteY18" fmla="*/ 476582 h 514346"/>
              <a:gd name="connsiteX19" fmla="*/ 80995 w 338263"/>
              <a:gd name="connsiteY19" fmla="*/ 509920 h 514346"/>
              <a:gd name="connsiteX20" fmla="*/ 32 w 338263"/>
              <a:gd name="connsiteY20" fmla="*/ 505157 h 5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263" h="514346">
                <a:moveTo>
                  <a:pt x="32" y="505157"/>
                </a:moveTo>
                <a:cubicBezTo>
                  <a:pt x="-1555" y="500395"/>
                  <a:pt x="54801" y="492457"/>
                  <a:pt x="71470" y="481345"/>
                </a:cubicBezTo>
                <a:cubicBezTo>
                  <a:pt x="88139" y="470233"/>
                  <a:pt x="100045" y="438482"/>
                  <a:pt x="100045" y="438482"/>
                </a:cubicBezTo>
                <a:cubicBezTo>
                  <a:pt x="109570" y="424195"/>
                  <a:pt x="116714" y="412289"/>
                  <a:pt x="128620" y="395620"/>
                </a:cubicBezTo>
                <a:cubicBezTo>
                  <a:pt x="140526" y="378951"/>
                  <a:pt x="157988" y="356726"/>
                  <a:pt x="171482" y="338470"/>
                </a:cubicBezTo>
                <a:cubicBezTo>
                  <a:pt x="184976" y="320214"/>
                  <a:pt x="198470" y="302751"/>
                  <a:pt x="209582" y="286082"/>
                </a:cubicBezTo>
                <a:cubicBezTo>
                  <a:pt x="220694" y="269413"/>
                  <a:pt x="232601" y="257507"/>
                  <a:pt x="238157" y="238457"/>
                </a:cubicBezTo>
                <a:cubicBezTo>
                  <a:pt x="243713" y="219407"/>
                  <a:pt x="237364" y="192419"/>
                  <a:pt x="242920" y="171782"/>
                </a:cubicBezTo>
                <a:cubicBezTo>
                  <a:pt x="248476" y="151145"/>
                  <a:pt x="262764" y="135269"/>
                  <a:pt x="271495" y="114632"/>
                </a:cubicBezTo>
                <a:cubicBezTo>
                  <a:pt x="280226" y="93995"/>
                  <a:pt x="290545" y="67007"/>
                  <a:pt x="295307" y="47957"/>
                </a:cubicBezTo>
                <a:cubicBezTo>
                  <a:pt x="300069" y="28907"/>
                  <a:pt x="292926" y="-3637"/>
                  <a:pt x="300070" y="332"/>
                </a:cubicBezTo>
                <a:cubicBezTo>
                  <a:pt x="307214" y="4301"/>
                  <a:pt x="336582" y="40020"/>
                  <a:pt x="338170" y="71770"/>
                </a:cubicBezTo>
                <a:cubicBezTo>
                  <a:pt x="339758" y="103520"/>
                  <a:pt x="320707" y="158288"/>
                  <a:pt x="309595" y="190832"/>
                </a:cubicBezTo>
                <a:cubicBezTo>
                  <a:pt x="298483" y="223376"/>
                  <a:pt x="282608" y="242426"/>
                  <a:pt x="271495" y="267032"/>
                </a:cubicBezTo>
                <a:cubicBezTo>
                  <a:pt x="260383" y="291638"/>
                  <a:pt x="254826" y="321007"/>
                  <a:pt x="242920" y="338470"/>
                </a:cubicBezTo>
                <a:cubicBezTo>
                  <a:pt x="231014" y="355932"/>
                  <a:pt x="200057" y="371807"/>
                  <a:pt x="200057" y="371807"/>
                </a:cubicBezTo>
                <a:cubicBezTo>
                  <a:pt x="185770" y="382919"/>
                  <a:pt x="166720" y="395620"/>
                  <a:pt x="157195" y="405145"/>
                </a:cubicBezTo>
                <a:cubicBezTo>
                  <a:pt x="147670" y="414670"/>
                  <a:pt x="151638" y="417051"/>
                  <a:pt x="142907" y="428957"/>
                </a:cubicBezTo>
                <a:cubicBezTo>
                  <a:pt x="134176" y="440863"/>
                  <a:pt x="115126" y="463088"/>
                  <a:pt x="104807" y="476582"/>
                </a:cubicBezTo>
                <a:cubicBezTo>
                  <a:pt x="94488" y="490076"/>
                  <a:pt x="95282" y="499601"/>
                  <a:pt x="80995" y="509920"/>
                </a:cubicBezTo>
                <a:cubicBezTo>
                  <a:pt x="66708" y="520239"/>
                  <a:pt x="1619" y="509919"/>
                  <a:pt x="32" y="505157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3BF9E39-3A35-43BD-B337-731A1C188B6C}"/>
              </a:ext>
            </a:extLst>
          </p:cNvPr>
          <p:cNvSpPr/>
          <p:nvPr/>
        </p:nvSpPr>
        <p:spPr>
          <a:xfrm>
            <a:off x="3472063" y="3784184"/>
            <a:ext cx="139845" cy="139845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" name="Полилиния 4"/>
          <p:cNvSpPr/>
          <p:nvPr/>
        </p:nvSpPr>
        <p:spPr>
          <a:xfrm>
            <a:off x="1546622" y="3068241"/>
            <a:ext cx="229085" cy="882253"/>
          </a:xfrm>
          <a:custGeom>
            <a:avLst/>
            <a:gdLst>
              <a:gd name="connsiteX0" fmla="*/ 95250 w 305446"/>
              <a:gd name="connsiteY0" fmla="*/ 1176337 h 1176337"/>
              <a:gd name="connsiteX1" fmla="*/ 214312 w 305446"/>
              <a:gd name="connsiteY1" fmla="*/ 1100137 h 1176337"/>
              <a:gd name="connsiteX2" fmla="*/ 257175 w 305446"/>
              <a:gd name="connsiteY2" fmla="*/ 990600 h 1176337"/>
              <a:gd name="connsiteX3" fmla="*/ 257175 w 305446"/>
              <a:gd name="connsiteY3" fmla="*/ 895350 h 1176337"/>
              <a:gd name="connsiteX4" fmla="*/ 304800 w 305446"/>
              <a:gd name="connsiteY4" fmla="*/ 790575 h 1176337"/>
              <a:gd name="connsiteX5" fmla="*/ 280987 w 305446"/>
              <a:gd name="connsiteY5" fmla="*/ 704850 h 1176337"/>
              <a:gd name="connsiteX6" fmla="*/ 228600 w 305446"/>
              <a:gd name="connsiteY6" fmla="*/ 623887 h 1176337"/>
              <a:gd name="connsiteX7" fmla="*/ 185737 w 305446"/>
              <a:gd name="connsiteY7" fmla="*/ 542925 h 1176337"/>
              <a:gd name="connsiteX8" fmla="*/ 138112 w 305446"/>
              <a:gd name="connsiteY8" fmla="*/ 428625 h 1176337"/>
              <a:gd name="connsiteX9" fmla="*/ 152400 w 305446"/>
              <a:gd name="connsiteY9" fmla="*/ 314325 h 1176337"/>
              <a:gd name="connsiteX10" fmla="*/ 100012 w 305446"/>
              <a:gd name="connsiteY10" fmla="*/ 223837 h 1176337"/>
              <a:gd name="connsiteX11" fmla="*/ 52387 w 305446"/>
              <a:gd name="connsiteY11" fmla="*/ 128587 h 1176337"/>
              <a:gd name="connsiteX12" fmla="*/ 28575 w 305446"/>
              <a:gd name="connsiteY12" fmla="*/ 47625 h 1176337"/>
              <a:gd name="connsiteX13" fmla="*/ 0 w 305446"/>
              <a:gd name="connsiteY13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446" h="1176337">
                <a:moveTo>
                  <a:pt x="95250" y="1176337"/>
                </a:moveTo>
                <a:cubicBezTo>
                  <a:pt x="141287" y="1153715"/>
                  <a:pt x="187325" y="1131093"/>
                  <a:pt x="214312" y="1100137"/>
                </a:cubicBezTo>
                <a:cubicBezTo>
                  <a:pt x="241299" y="1069181"/>
                  <a:pt x="250031" y="1024731"/>
                  <a:pt x="257175" y="990600"/>
                </a:cubicBezTo>
                <a:cubicBezTo>
                  <a:pt x="264319" y="956469"/>
                  <a:pt x="249238" y="928687"/>
                  <a:pt x="257175" y="895350"/>
                </a:cubicBezTo>
                <a:cubicBezTo>
                  <a:pt x="265112" y="862013"/>
                  <a:pt x="300831" y="822325"/>
                  <a:pt x="304800" y="790575"/>
                </a:cubicBezTo>
                <a:cubicBezTo>
                  <a:pt x="308769" y="758825"/>
                  <a:pt x="293687" y="732631"/>
                  <a:pt x="280987" y="704850"/>
                </a:cubicBezTo>
                <a:cubicBezTo>
                  <a:pt x="268287" y="677069"/>
                  <a:pt x="244475" y="650874"/>
                  <a:pt x="228600" y="623887"/>
                </a:cubicBezTo>
                <a:cubicBezTo>
                  <a:pt x="212725" y="596899"/>
                  <a:pt x="200818" y="575469"/>
                  <a:pt x="185737" y="542925"/>
                </a:cubicBezTo>
                <a:cubicBezTo>
                  <a:pt x="170656" y="510381"/>
                  <a:pt x="143668" y="466725"/>
                  <a:pt x="138112" y="428625"/>
                </a:cubicBezTo>
                <a:cubicBezTo>
                  <a:pt x="132556" y="390525"/>
                  <a:pt x="158750" y="348456"/>
                  <a:pt x="152400" y="314325"/>
                </a:cubicBezTo>
                <a:cubicBezTo>
                  <a:pt x="146050" y="280194"/>
                  <a:pt x="116681" y="254793"/>
                  <a:pt x="100012" y="223837"/>
                </a:cubicBezTo>
                <a:cubicBezTo>
                  <a:pt x="83343" y="192881"/>
                  <a:pt x="64293" y="157956"/>
                  <a:pt x="52387" y="128587"/>
                </a:cubicBezTo>
                <a:cubicBezTo>
                  <a:pt x="40481" y="99218"/>
                  <a:pt x="37306" y="69056"/>
                  <a:pt x="28575" y="47625"/>
                </a:cubicBezTo>
                <a:cubicBezTo>
                  <a:pt x="19844" y="26194"/>
                  <a:pt x="9922" y="13097"/>
                  <a:pt x="0" y="0"/>
                </a:cubicBezTo>
              </a:path>
            </a:pathLst>
          </a:cu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" name="Полилиния 5"/>
          <p:cNvSpPr/>
          <p:nvPr/>
        </p:nvSpPr>
        <p:spPr>
          <a:xfrm>
            <a:off x="480060" y="3463776"/>
            <a:ext cx="1874171" cy="827618"/>
          </a:xfrm>
          <a:custGeom>
            <a:avLst/>
            <a:gdLst>
              <a:gd name="connsiteX0" fmla="*/ 2441448 w 2498894"/>
              <a:gd name="connsiteY0" fmla="*/ 1103491 h 1103491"/>
              <a:gd name="connsiteX1" fmla="*/ 2377440 w 2498894"/>
              <a:gd name="connsiteY1" fmla="*/ 1057771 h 1103491"/>
              <a:gd name="connsiteX2" fmla="*/ 2340864 w 2498894"/>
              <a:gd name="connsiteY2" fmla="*/ 948043 h 1103491"/>
              <a:gd name="connsiteX3" fmla="*/ 2395728 w 2498894"/>
              <a:gd name="connsiteY3" fmla="*/ 856603 h 1103491"/>
              <a:gd name="connsiteX4" fmla="*/ 2496312 w 2498894"/>
              <a:gd name="connsiteY4" fmla="*/ 783451 h 1103491"/>
              <a:gd name="connsiteX5" fmla="*/ 2459736 w 2498894"/>
              <a:gd name="connsiteY5" fmla="*/ 719443 h 1103491"/>
              <a:gd name="connsiteX6" fmla="*/ 2359152 w 2498894"/>
              <a:gd name="connsiteY6" fmla="*/ 646291 h 1103491"/>
              <a:gd name="connsiteX7" fmla="*/ 2249424 w 2498894"/>
              <a:gd name="connsiteY7" fmla="*/ 591427 h 1103491"/>
              <a:gd name="connsiteX8" fmla="*/ 2084832 w 2498894"/>
              <a:gd name="connsiteY8" fmla="*/ 481699 h 1103491"/>
              <a:gd name="connsiteX9" fmla="*/ 2011680 w 2498894"/>
              <a:gd name="connsiteY9" fmla="*/ 353683 h 1103491"/>
              <a:gd name="connsiteX10" fmla="*/ 1956816 w 2498894"/>
              <a:gd name="connsiteY10" fmla="*/ 262243 h 1103491"/>
              <a:gd name="connsiteX11" fmla="*/ 1874520 w 2498894"/>
              <a:gd name="connsiteY11" fmla="*/ 189091 h 1103491"/>
              <a:gd name="connsiteX12" fmla="*/ 1636776 w 2498894"/>
              <a:gd name="connsiteY12" fmla="*/ 6211 h 1103491"/>
              <a:gd name="connsiteX13" fmla="*/ 1261872 w 2498894"/>
              <a:gd name="connsiteY13" fmla="*/ 42787 h 1103491"/>
              <a:gd name="connsiteX14" fmla="*/ 1014984 w 2498894"/>
              <a:gd name="connsiteY14" fmla="*/ 42787 h 1103491"/>
              <a:gd name="connsiteX15" fmla="*/ 978408 w 2498894"/>
              <a:gd name="connsiteY15" fmla="*/ 134227 h 1103491"/>
              <a:gd name="connsiteX16" fmla="*/ 804672 w 2498894"/>
              <a:gd name="connsiteY16" fmla="*/ 198235 h 1103491"/>
              <a:gd name="connsiteX17" fmla="*/ 722376 w 2498894"/>
              <a:gd name="connsiteY17" fmla="*/ 189091 h 1103491"/>
              <a:gd name="connsiteX18" fmla="*/ 557784 w 2498894"/>
              <a:gd name="connsiteY18" fmla="*/ 179947 h 1103491"/>
              <a:gd name="connsiteX19" fmla="*/ 438912 w 2498894"/>
              <a:gd name="connsiteY19" fmla="*/ 125083 h 1103491"/>
              <a:gd name="connsiteX20" fmla="*/ 320040 w 2498894"/>
              <a:gd name="connsiteY20" fmla="*/ 106795 h 1103491"/>
              <a:gd name="connsiteX21" fmla="*/ 201168 w 2498894"/>
              <a:gd name="connsiteY21" fmla="*/ 125083 h 1103491"/>
              <a:gd name="connsiteX22" fmla="*/ 0 w 2498894"/>
              <a:gd name="connsiteY22" fmla="*/ 88507 h 1103491"/>
              <a:gd name="connsiteX23" fmla="*/ 100584 w 2498894"/>
              <a:gd name="connsiteY23" fmla="*/ 106795 h 110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98894" h="1103491">
                <a:moveTo>
                  <a:pt x="2441448" y="1103491"/>
                </a:moveTo>
                <a:cubicBezTo>
                  <a:pt x="2417826" y="1093585"/>
                  <a:pt x="2394204" y="1083679"/>
                  <a:pt x="2377440" y="1057771"/>
                </a:cubicBezTo>
                <a:cubicBezTo>
                  <a:pt x="2360676" y="1031863"/>
                  <a:pt x="2337816" y="981571"/>
                  <a:pt x="2340864" y="948043"/>
                </a:cubicBezTo>
                <a:cubicBezTo>
                  <a:pt x="2343912" y="914515"/>
                  <a:pt x="2369820" y="884035"/>
                  <a:pt x="2395728" y="856603"/>
                </a:cubicBezTo>
                <a:cubicBezTo>
                  <a:pt x="2421636" y="829171"/>
                  <a:pt x="2485644" y="806311"/>
                  <a:pt x="2496312" y="783451"/>
                </a:cubicBezTo>
                <a:cubicBezTo>
                  <a:pt x="2506980" y="760591"/>
                  <a:pt x="2482596" y="742303"/>
                  <a:pt x="2459736" y="719443"/>
                </a:cubicBezTo>
                <a:cubicBezTo>
                  <a:pt x="2436876" y="696583"/>
                  <a:pt x="2394204" y="667627"/>
                  <a:pt x="2359152" y="646291"/>
                </a:cubicBezTo>
                <a:cubicBezTo>
                  <a:pt x="2324100" y="624955"/>
                  <a:pt x="2295144" y="618859"/>
                  <a:pt x="2249424" y="591427"/>
                </a:cubicBezTo>
                <a:cubicBezTo>
                  <a:pt x="2203704" y="563995"/>
                  <a:pt x="2124456" y="521323"/>
                  <a:pt x="2084832" y="481699"/>
                </a:cubicBezTo>
                <a:cubicBezTo>
                  <a:pt x="2045208" y="442075"/>
                  <a:pt x="2033016" y="390259"/>
                  <a:pt x="2011680" y="353683"/>
                </a:cubicBezTo>
                <a:cubicBezTo>
                  <a:pt x="1990344" y="317107"/>
                  <a:pt x="1979676" y="289675"/>
                  <a:pt x="1956816" y="262243"/>
                </a:cubicBezTo>
                <a:cubicBezTo>
                  <a:pt x="1933956" y="234811"/>
                  <a:pt x="1927860" y="231763"/>
                  <a:pt x="1874520" y="189091"/>
                </a:cubicBezTo>
                <a:cubicBezTo>
                  <a:pt x="1821180" y="146419"/>
                  <a:pt x="1738884" y="30595"/>
                  <a:pt x="1636776" y="6211"/>
                </a:cubicBezTo>
                <a:cubicBezTo>
                  <a:pt x="1534668" y="-18173"/>
                  <a:pt x="1365504" y="36691"/>
                  <a:pt x="1261872" y="42787"/>
                </a:cubicBezTo>
                <a:cubicBezTo>
                  <a:pt x="1158240" y="48883"/>
                  <a:pt x="1062228" y="27547"/>
                  <a:pt x="1014984" y="42787"/>
                </a:cubicBezTo>
                <a:cubicBezTo>
                  <a:pt x="967740" y="58027"/>
                  <a:pt x="1013460" y="108319"/>
                  <a:pt x="978408" y="134227"/>
                </a:cubicBezTo>
                <a:cubicBezTo>
                  <a:pt x="943356" y="160135"/>
                  <a:pt x="847344" y="189091"/>
                  <a:pt x="804672" y="198235"/>
                </a:cubicBezTo>
                <a:cubicBezTo>
                  <a:pt x="762000" y="207379"/>
                  <a:pt x="763524" y="192139"/>
                  <a:pt x="722376" y="189091"/>
                </a:cubicBezTo>
                <a:cubicBezTo>
                  <a:pt x="681228" y="186043"/>
                  <a:pt x="605028" y="190615"/>
                  <a:pt x="557784" y="179947"/>
                </a:cubicBezTo>
                <a:cubicBezTo>
                  <a:pt x="510540" y="169279"/>
                  <a:pt x="478536" y="137275"/>
                  <a:pt x="438912" y="125083"/>
                </a:cubicBezTo>
                <a:cubicBezTo>
                  <a:pt x="399288" y="112891"/>
                  <a:pt x="359664" y="106795"/>
                  <a:pt x="320040" y="106795"/>
                </a:cubicBezTo>
                <a:cubicBezTo>
                  <a:pt x="280416" y="106795"/>
                  <a:pt x="254508" y="128131"/>
                  <a:pt x="201168" y="125083"/>
                </a:cubicBezTo>
                <a:cubicBezTo>
                  <a:pt x="147828" y="122035"/>
                  <a:pt x="0" y="88507"/>
                  <a:pt x="0" y="88507"/>
                </a:cubicBezTo>
                <a:lnTo>
                  <a:pt x="100584" y="106795"/>
                </a:lnTo>
              </a:path>
            </a:pathLst>
          </a:cu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" name="Полилиния 6"/>
          <p:cNvSpPr/>
          <p:nvPr/>
        </p:nvSpPr>
        <p:spPr>
          <a:xfrm>
            <a:off x="129834" y="3378218"/>
            <a:ext cx="315937" cy="148379"/>
          </a:xfrm>
          <a:custGeom>
            <a:avLst/>
            <a:gdLst>
              <a:gd name="connsiteX0" fmla="*/ 421249 w 421249"/>
              <a:gd name="connsiteY0" fmla="*/ 193440 h 197839"/>
              <a:gd name="connsiteX1" fmla="*/ 293233 w 421249"/>
              <a:gd name="connsiteY1" fmla="*/ 193440 h 197839"/>
              <a:gd name="connsiteX2" fmla="*/ 201793 w 421249"/>
              <a:gd name="connsiteY2" fmla="*/ 147720 h 197839"/>
              <a:gd name="connsiteX3" fmla="*/ 119497 w 421249"/>
              <a:gd name="connsiteY3" fmla="*/ 92856 h 197839"/>
              <a:gd name="connsiteX4" fmla="*/ 37201 w 421249"/>
              <a:gd name="connsiteY4" fmla="*/ 74568 h 197839"/>
              <a:gd name="connsiteX5" fmla="*/ 625 w 421249"/>
              <a:gd name="connsiteY5" fmla="*/ 1416 h 19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49" h="197839">
                <a:moveTo>
                  <a:pt x="421249" y="193440"/>
                </a:moveTo>
                <a:cubicBezTo>
                  <a:pt x="375529" y="197250"/>
                  <a:pt x="329809" y="201060"/>
                  <a:pt x="293233" y="193440"/>
                </a:cubicBezTo>
                <a:cubicBezTo>
                  <a:pt x="256657" y="185820"/>
                  <a:pt x="230749" y="164484"/>
                  <a:pt x="201793" y="147720"/>
                </a:cubicBezTo>
                <a:cubicBezTo>
                  <a:pt x="172837" y="130956"/>
                  <a:pt x="146929" y="105048"/>
                  <a:pt x="119497" y="92856"/>
                </a:cubicBezTo>
                <a:cubicBezTo>
                  <a:pt x="92065" y="80664"/>
                  <a:pt x="57013" y="89808"/>
                  <a:pt x="37201" y="74568"/>
                </a:cubicBezTo>
                <a:cubicBezTo>
                  <a:pt x="17389" y="59328"/>
                  <a:pt x="-3947" y="-10776"/>
                  <a:pt x="625" y="1416"/>
                </a:cubicBezTo>
              </a:path>
            </a:pathLst>
          </a:custGeom>
          <a:ln w="254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9" name="Полилиния 8"/>
          <p:cNvSpPr/>
          <p:nvPr/>
        </p:nvSpPr>
        <p:spPr>
          <a:xfrm>
            <a:off x="2318004" y="4298252"/>
            <a:ext cx="281178" cy="178308"/>
          </a:xfrm>
          <a:custGeom>
            <a:avLst/>
            <a:gdLst>
              <a:gd name="connsiteX0" fmla="*/ 0 w 374904"/>
              <a:gd name="connsiteY0" fmla="*/ 0 h 237744"/>
              <a:gd name="connsiteX1" fmla="*/ 100584 w 374904"/>
              <a:gd name="connsiteY1" fmla="*/ 128016 h 237744"/>
              <a:gd name="connsiteX2" fmla="*/ 274320 w 374904"/>
              <a:gd name="connsiteY2" fmla="*/ 146304 h 237744"/>
              <a:gd name="connsiteX3" fmla="*/ 320040 w 374904"/>
              <a:gd name="connsiteY3" fmla="*/ 201168 h 237744"/>
              <a:gd name="connsiteX4" fmla="*/ 374904 w 374904"/>
              <a:gd name="connsiteY4" fmla="*/ 237744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" h="237744">
                <a:moveTo>
                  <a:pt x="0" y="0"/>
                </a:moveTo>
                <a:cubicBezTo>
                  <a:pt x="27432" y="51816"/>
                  <a:pt x="54864" y="103632"/>
                  <a:pt x="100584" y="128016"/>
                </a:cubicBezTo>
                <a:cubicBezTo>
                  <a:pt x="146304" y="152400"/>
                  <a:pt x="237744" y="134112"/>
                  <a:pt x="274320" y="146304"/>
                </a:cubicBezTo>
                <a:cubicBezTo>
                  <a:pt x="310896" y="158496"/>
                  <a:pt x="303276" y="185928"/>
                  <a:pt x="320040" y="201168"/>
                </a:cubicBezTo>
                <a:cubicBezTo>
                  <a:pt x="336804" y="216408"/>
                  <a:pt x="365760" y="222504"/>
                  <a:pt x="374904" y="237744"/>
                </a:cubicBezTo>
              </a:path>
            </a:pathLst>
          </a:custGeom>
          <a:ln w="254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55" name="Рисунок 54" descr="Маркер">
            <a:extLst>
              <a:ext uri="{FF2B5EF4-FFF2-40B4-BE49-F238E27FC236}">
                <a16:creationId xmlns:a16="http://schemas.microsoft.com/office/drawing/2014/main" id="{F5036B7B-7456-4108-95B1-439320AE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09084" y="3293697"/>
            <a:ext cx="246968" cy="246968"/>
          </a:xfrm>
          <a:prstGeom prst="rect">
            <a:avLst/>
          </a:prstGeom>
        </p:spPr>
      </p:pic>
      <p:pic>
        <p:nvPicPr>
          <p:cNvPr id="56" name="Рисунок 55" descr="Маркер">
            <a:extLst>
              <a:ext uri="{FF2B5EF4-FFF2-40B4-BE49-F238E27FC236}">
                <a16:creationId xmlns:a16="http://schemas.microsoft.com/office/drawing/2014/main" id="{F5036B7B-7456-4108-95B1-439320AE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314959" y="3229486"/>
            <a:ext cx="246968" cy="246968"/>
          </a:xfrm>
          <a:prstGeom prst="rect">
            <a:avLst/>
          </a:prstGeom>
        </p:spPr>
      </p:pic>
      <p:sp>
        <p:nvSpPr>
          <p:cNvPr id="57" name="Полилиния: фигура 6">
            <a:extLst>
              <a:ext uri="{FF2B5EF4-FFF2-40B4-BE49-F238E27FC236}">
                <a16:creationId xmlns:a16="http://schemas.microsoft.com/office/drawing/2014/main" id="{42685E10-938B-4679-B8B3-6F78C5C0B706}"/>
              </a:ext>
            </a:extLst>
          </p:cNvPr>
          <p:cNvSpPr/>
          <p:nvPr/>
        </p:nvSpPr>
        <p:spPr>
          <a:xfrm>
            <a:off x="2074209" y="3284904"/>
            <a:ext cx="1126123" cy="942485"/>
          </a:xfrm>
          <a:custGeom>
            <a:avLst/>
            <a:gdLst>
              <a:gd name="connsiteX0" fmla="*/ 1554929 w 1760669"/>
              <a:gd name="connsiteY0" fmla="*/ 30739 h 1411487"/>
              <a:gd name="connsiteX1" fmla="*/ 1379669 w 1760669"/>
              <a:gd name="connsiteY1" fmla="*/ 259 h 1411487"/>
              <a:gd name="connsiteX2" fmla="*/ 1181549 w 1760669"/>
              <a:gd name="connsiteY2" fmla="*/ 45979 h 1411487"/>
              <a:gd name="connsiteX3" fmla="*/ 968189 w 1760669"/>
              <a:gd name="connsiteY3" fmla="*/ 114559 h 1411487"/>
              <a:gd name="connsiteX4" fmla="*/ 808169 w 1760669"/>
              <a:gd name="connsiteY4" fmla="*/ 167899 h 1411487"/>
              <a:gd name="connsiteX5" fmla="*/ 655769 w 1760669"/>
              <a:gd name="connsiteY5" fmla="*/ 259339 h 1411487"/>
              <a:gd name="connsiteX6" fmla="*/ 549089 w 1760669"/>
              <a:gd name="connsiteY6" fmla="*/ 388879 h 1411487"/>
              <a:gd name="connsiteX7" fmla="*/ 488129 w 1760669"/>
              <a:gd name="connsiteY7" fmla="*/ 472699 h 1411487"/>
              <a:gd name="connsiteX8" fmla="*/ 366209 w 1760669"/>
              <a:gd name="connsiteY8" fmla="*/ 541279 h 1411487"/>
              <a:gd name="connsiteX9" fmla="*/ 282389 w 1760669"/>
              <a:gd name="connsiteY9" fmla="*/ 731779 h 1411487"/>
              <a:gd name="connsiteX10" fmla="*/ 244289 w 1760669"/>
              <a:gd name="connsiteY10" fmla="*/ 823219 h 1411487"/>
              <a:gd name="connsiteX11" fmla="*/ 175709 w 1760669"/>
              <a:gd name="connsiteY11" fmla="*/ 884179 h 1411487"/>
              <a:gd name="connsiteX12" fmla="*/ 76649 w 1760669"/>
              <a:gd name="connsiteY12" fmla="*/ 952759 h 1411487"/>
              <a:gd name="connsiteX13" fmla="*/ 449 w 1760669"/>
              <a:gd name="connsiteY13" fmla="*/ 1166119 h 1411487"/>
              <a:gd name="connsiteX14" fmla="*/ 46169 w 1760669"/>
              <a:gd name="connsiteY14" fmla="*/ 1318519 h 1411487"/>
              <a:gd name="connsiteX15" fmla="*/ 69029 w 1760669"/>
              <a:gd name="connsiteY15" fmla="*/ 1387099 h 1411487"/>
              <a:gd name="connsiteX16" fmla="*/ 137609 w 1760669"/>
              <a:gd name="connsiteY16" fmla="*/ 1409959 h 1411487"/>
              <a:gd name="connsiteX17" fmla="*/ 190949 w 1760669"/>
              <a:gd name="connsiteY17" fmla="*/ 1387099 h 1411487"/>
              <a:gd name="connsiteX18" fmla="*/ 290009 w 1760669"/>
              <a:gd name="connsiteY18" fmla="*/ 1371859 h 1411487"/>
              <a:gd name="connsiteX19" fmla="*/ 457649 w 1760669"/>
              <a:gd name="connsiteY19" fmla="*/ 1387099 h 1411487"/>
              <a:gd name="connsiteX20" fmla="*/ 625289 w 1760669"/>
              <a:gd name="connsiteY20" fmla="*/ 1402339 h 1411487"/>
              <a:gd name="connsiteX21" fmla="*/ 739589 w 1760669"/>
              <a:gd name="connsiteY21" fmla="*/ 1409959 h 1411487"/>
              <a:gd name="connsiteX22" fmla="*/ 823409 w 1760669"/>
              <a:gd name="connsiteY22" fmla="*/ 1371859 h 1411487"/>
              <a:gd name="connsiteX23" fmla="*/ 876749 w 1760669"/>
              <a:gd name="connsiteY23" fmla="*/ 1272799 h 1411487"/>
              <a:gd name="connsiteX24" fmla="*/ 899609 w 1760669"/>
              <a:gd name="connsiteY24" fmla="*/ 1272799 h 1411487"/>
              <a:gd name="connsiteX25" fmla="*/ 1074869 w 1760669"/>
              <a:gd name="connsiteY25" fmla="*/ 1272799 h 1411487"/>
              <a:gd name="connsiteX26" fmla="*/ 1196789 w 1760669"/>
              <a:gd name="connsiteY26" fmla="*/ 1219459 h 1411487"/>
              <a:gd name="connsiteX27" fmla="*/ 1295849 w 1760669"/>
              <a:gd name="connsiteY27" fmla="*/ 1143259 h 1411487"/>
              <a:gd name="connsiteX28" fmla="*/ 1501589 w 1760669"/>
              <a:gd name="connsiteY28" fmla="*/ 1044199 h 1411487"/>
              <a:gd name="connsiteX29" fmla="*/ 1631129 w 1760669"/>
              <a:gd name="connsiteY29" fmla="*/ 983239 h 1411487"/>
              <a:gd name="connsiteX30" fmla="*/ 1760669 w 1760669"/>
              <a:gd name="connsiteY30" fmla="*/ 945139 h 14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60669" h="1411487">
                <a:moveTo>
                  <a:pt x="1554929" y="30739"/>
                </a:moveTo>
                <a:cubicBezTo>
                  <a:pt x="1498414" y="14229"/>
                  <a:pt x="1441899" y="-2281"/>
                  <a:pt x="1379669" y="259"/>
                </a:cubicBezTo>
                <a:cubicBezTo>
                  <a:pt x="1317439" y="2799"/>
                  <a:pt x="1250129" y="26929"/>
                  <a:pt x="1181549" y="45979"/>
                </a:cubicBezTo>
                <a:cubicBezTo>
                  <a:pt x="1112969" y="65029"/>
                  <a:pt x="968189" y="114559"/>
                  <a:pt x="968189" y="114559"/>
                </a:cubicBezTo>
                <a:cubicBezTo>
                  <a:pt x="905959" y="134879"/>
                  <a:pt x="860239" y="143769"/>
                  <a:pt x="808169" y="167899"/>
                </a:cubicBezTo>
                <a:cubicBezTo>
                  <a:pt x="756099" y="192029"/>
                  <a:pt x="698949" y="222509"/>
                  <a:pt x="655769" y="259339"/>
                </a:cubicBezTo>
                <a:cubicBezTo>
                  <a:pt x="612589" y="296169"/>
                  <a:pt x="577029" y="353319"/>
                  <a:pt x="549089" y="388879"/>
                </a:cubicBezTo>
                <a:cubicBezTo>
                  <a:pt x="521149" y="424439"/>
                  <a:pt x="518609" y="447299"/>
                  <a:pt x="488129" y="472699"/>
                </a:cubicBezTo>
                <a:cubicBezTo>
                  <a:pt x="457649" y="498099"/>
                  <a:pt x="400499" y="498099"/>
                  <a:pt x="366209" y="541279"/>
                </a:cubicBezTo>
                <a:cubicBezTo>
                  <a:pt x="331919" y="584459"/>
                  <a:pt x="302709" y="684789"/>
                  <a:pt x="282389" y="731779"/>
                </a:cubicBezTo>
                <a:cubicBezTo>
                  <a:pt x="262069" y="778769"/>
                  <a:pt x="262069" y="797819"/>
                  <a:pt x="244289" y="823219"/>
                </a:cubicBezTo>
                <a:cubicBezTo>
                  <a:pt x="226509" y="848619"/>
                  <a:pt x="203649" y="862589"/>
                  <a:pt x="175709" y="884179"/>
                </a:cubicBezTo>
                <a:cubicBezTo>
                  <a:pt x="147769" y="905769"/>
                  <a:pt x="105859" y="905769"/>
                  <a:pt x="76649" y="952759"/>
                </a:cubicBezTo>
                <a:cubicBezTo>
                  <a:pt x="47439" y="999749"/>
                  <a:pt x="5529" y="1105159"/>
                  <a:pt x="449" y="1166119"/>
                </a:cubicBezTo>
                <a:cubicBezTo>
                  <a:pt x="-4631" y="1227079"/>
                  <a:pt x="34739" y="1281689"/>
                  <a:pt x="46169" y="1318519"/>
                </a:cubicBezTo>
                <a:cubicBezTo>
                  <a:pt x="57599" y="1355349"/>
                  <a:pt x="53789" y="1371859"/>
                  <a:pt x="69029" y="1387099"/>
                </a:cubicBezTo>
                <a:cubicBezTo>
                  <a:pt x="84269" y="1402339"/>
                  <a:pt x="117289" y="1409959"/>
                  <a:pt x="137609" y="1409959"/>
                </a:cubicBezTo>
                <a:cubicBezTo>
                  <a:pt x="157929" y="1409959"/>
                  <a:pt x="165549" y="1393449"/>
                  <a:pt x="190949" y="1387099"/>
                </a:cubicBezTo>
                <a:cubicBezTo>
                  <a:pt x="216349" y="1380749"/>
                  <a:pt x="245559" y="1371859"/>
                  <a:pt x="290009" y="1371859"/>
                </a:cubicBezTo>
                <a:cubicBezTo>
                  <a:pt x="334459" y="1371859"/>
                  <a:pt x="457649" y="1387099"/>
                  <a:pt x="457649" y="1387099"/>
                </a:cubicBezTo>
                <a:lnTo>
                  <a:pt x="625289" y="1402339"/>
                </a:lnTo>
                <a:cubicBezTo>
                  <a:pt x="672279" y="1406149"/>
                  <a:pt x="706569" y="1415039"/>
                  <a:pt x="739589" y="1409959"/>
                </a:cubicBezTo>
                <a:cubicBezTo>
                  <a:pt x="772609" y="1404879"/>
                  <a:pt x="800549" y="1394719"/>
                  <a:pt x="823409" y="1371859"/>
                </a:cubicBezTo>
                <a:cubicBezTo>
                  <a:pt x="846269" y="1348999"/>
                  <a:pt x="876749" y="1272799"/>
                  <a:pt x="876749" y="1272799"/>
                </a:cubicBezTo>
                <a:cubicBezTo>
                  <a:pt x="889449" y="1256289"/>
                  <a:pt x="899609" y="1272799"/>
                  <a:pt x="899609" y="1272799"/>
                </a:cubicBezTo>
                <a:cubicBezTo>
                  <a:pt x="932629" y="1272799"/>
                  <a:pt x="1025339" y="1281689"/>
                  <a:pt x="1074869" y="1272799"/>
                </a:cubicBezTo>
                <a:cubicBezTo>
                  <a:pt x="1124399" y="1263909"/>
                  <a:pt x="1159959" y="1241049"/>
                  <a:pt x="1196789" y="1219459"/>
                </a:cubicBezTo>
                <a:cubicBezTo>
                  <a:pt x="1233619" y="1197869"/>
                  <a:pt x="1245049" y="1172469"/>
                  <a:pt x="1295849" y="1143259"/>
                </a:cubicBezTo>
                <a:cubicBezTo>
                  <a:pt x="1346649" y="1114049"/>
                  <a:pt x="1501589" y="1044199"/>
                  <a:pt x="1501589" y="1044199"/>
                </a:cubicBezTo>
                <a:cubicBezTo>
                  <a:pt x="1557469" y="1017529"/>
                  <a:pt x="1587949" y="999749"/>
                  <a:pt x="1631129" y="983239"/>
                </a:cubicBezTo>
                <a:cubicBezTo>
                  <a:pt x="1674309" y="966729"/>
                  <a:pt x="1717489" y="955934"/>
                  <a:pt x="1760669" y="945139"/>
                </a:cubicBezTo>
              </a:path>
            </a:pathLst>
          </a:cu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1" name="Полилиния 10"/>
          <p:cNvSpPr/>
          <p:nvPr/>
        </p:nvSpPr>
        <p:spPr>
          <a:xfrm>
            <a:off x="3079242" y="3242119"/>
            <a:ext cx="308610" cy="115355"/>
          </a:xfrm>
          <a:custGeom>
            <a:avLst/>
            <a:gdLst>
              <a:gd name="connsiteX0" fmla="*/ 0 w 411480"/>
              <a:gd name="connsiteY0" fmla="*/ 91440 h 153806"/>
              <a:gd name="connsiteX1" fmla="*/ 64008 w 411480"/>
              <a:gd name="connsiteY1" fmla="*/ 128016 h 153806"/>
              <a:gd name="connsiteX2" fmla="*/ 182880 w 411480"/>
              <a:gd name="connsiteY2" fmla="*/ 146304 h 153806"/>
              <a:gd name="connsiteX3" fmla="*/ 292608 w 411480"/>
              <a:gd name="connsiteY3" fmla="*/ 146304 h 153806"/>
              <a:gd name="connsiteX4" fmla="*/ 374904 w 411480"/>
              <a:gd name="connsiteY4" fmla="*/ 54864 h 153806"/>
              <a:gd name="connsiteX5" fmla="*/ 411480 w 411480"/>
              <a:gd name="connsiteY5" fmla="*/ 0 h 15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" h="153806">
                <a:moveTo>
                  <a:pt x="0" y="91440"/>
                </a:moveTo>
                <a:cubicBezTo>
                  <a:pt x="16764" y="105156"/>
                  <a:pt x="33528" y="118872"/>
                  <a:pt x="64008" y="128016"/>
                </a:cubicBezTo>
                <a:cubicBezTo>
                  <a:pt x="94488" y="137160"/>
                  <a:pt x="144780" y="143256"/>
                  <a:pt x="182880" y="146304"/>
                </a:cubicBezTo>
                <a:cubicBezTo>
                  <a:pt x="220980" y="149352"/>
                  <a:pt x="260604" y="161544"/>
                  <a:pt x="292608" y="146304"/>
                </a:cubicBezTo>
                <a:cubicBezTo>
                  <a:pt x="324612" y="131064"/>
                  <a:pt x="355092" y="79248"/>
                  <a:pt x="374904" y="54864"/>
                </a:cubicBezTo>
                <a:cubicBezTo>
                  <a:pt x="394716" y="30480"/>
                  <a:pt x="405384" y="4572"/>
                  <a:pt x="411480" y="0"/>
                </a:cubicBezTo>
              </a:path>
            </a:pathLst>
          </a:cu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" name="Полилиния 13"/>
          <p:cNvSpPr/>
          <p:nvPr/>
        </p:nvSpPr>
        <p:spPr>
          <a:xfrm>
            <a:off x="3209544" y="3921062"/>
            <a:ext cx="171450" cy="15035"/>
          </a:xfrm>
          <a:custGeom>
            <a:avLst/>
            <a:gdLst>
              <a:gd name="connsiteX0" fmla="*/ 0 w 228600"/>
              <a:gd name="connsiteY0" fmla="*/ 0 h 20047"/>
              <a:gd name="connsiteX1" fmla="*/ 91440 w 228600"/>
              <a:gd name="connsiteY1" fmla="*/ 18288 h 20047"/>
              <a:gd name="connsiteX2" fmla="*/ 164592 w 228600"/>
              <a:gd name="connsiteY2" fmla="*/ 18288 h 20047"/>
              <a:gd name="connsiteX3" fmla="*/ 228600 w 228600"/>
              <a:gd name="connsiteY3" fmla="*/ 9144 h 2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20047">
                <a:moveTo>
                  <a:pt x="0" y="0"/>
                </a:moveTo>
                <a:cubicBezTo>
                  <a:pt x="32004" y="7620"/>
                  <a:pt x="64008" y="15240"/>
                  <a:pt x="91440" y="18288"/>
                </a:cubicBezTo>
                <a:cubicBezTo>
                  <a:pt x="118872" y="21336"/>
                  <a:pt x="141732" y="19812"/>
                  <a:pt x="164592" y="18288"/>
                </a:cubicBezTo>
                <a:cubicBezTo>
                  <a:pt x="187452" y="16764"/>
                  <a:pt x="216408" y="7620"/>
                  <a:pt x="228600" y="9144"/>
                </a:cubicBezTo>
              </a:path>
            </a:pathLst>
          </a:cu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4420C8-A76A-4CEA-9547-3C62CA27A23A}"/>
              </a:ext>
            </a:extLst>
          </p:cNvPr>
          <p:cNvSpPr/>
          <p:nvPr/>
        </p:nvSpPr>
        <p:spPr>
          <a:xfrm>
            <a:off x="4869160" y="123478"/>
            <a:ext cx="1872208" cy="793110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Google Shape;74;p15">
            <a:extLst>
              <a:ext uri="{FF2B5EF4-FFF2-40B4-BE49-F238E27FC236}">
                <a16:creationId xmlns:a16="http://schemas.microsoft.com/office/drawing/2014/main" id="{FF3D66BB-FB65-47AE-8CF2-B1F7383D84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81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A9F7A577-AE1F-4247-988A-2FD1D1C12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47875"/>
              </p:ext>
            </p:extLst>
          </p:nvPr>
        </p:nvGraphicFramePr>
        <p:xfrm>
          <a:off x="3379469" y="1358843"/>
          <a:ext cx="3479376" cy="3187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376">
                  <a:extLst>
                    <a:ext uri="{9D8B030D-6E8A-4147-A177-3AD203B41FA5}">
                      <a16:colId xmlns:a16="http://schemas.microsoft.com/office/drawing/2014/main" val="391911558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 «</a:t>
                      </a:r>
                      <a:r>
                        <a:rPr kumimoji="0" lang="ru-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Сибирь</a:t>
                      </a:r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» </a:t>
                      </a:r>
                      <a:endParaRPr lang="ru-RU" sz="8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81652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E579B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(Республики Алтай, Хакасия, Тыва, Алтайский и Красноярский край, Кемеровская область – Кузбасс, Новосибирская, </a:t>
                      </a: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Омская и Томская </a:t>
                      </a:r>
                      <a:r>
                        <a:rPr kumimoji="0" lang="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област</a:t>
                      </a: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и</a:t>
                      </a:r>
                      <a:r>
                        <a:rPr kumimoji="0" lang="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)</a:t>
                      </a:r>
                      <a:endParaRPr kumimoji="0" lang="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78849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800" dirty="0"/>
                        <a:t>Приоритетный вид туризма: активный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031219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 «Русская Арктика» </a:t>
                      </a:r>
                      <a:endParaRPr lang="ru-RU" sz="8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33682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79B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(Красноярский край, Архангельская, Мурманская области, Ямало-Ненецкий автономный округ, Республика Саха (Якутия)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7640586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r>
                        <a:rPr lang="ru-RU" sz="800" dirty="0"/>
                        <a:t>Приоритетный вид туризма: круизный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34353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kumimoji="0" lang="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     «</a:t>
                      </a:r>
                      <a:r>
                        <a:rPr kumimoji="0" lang="ru-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53"/>
                          </a:solidFill>
                          <a:effectLst/>
                          <a:uLnTx/>
                          <a:uFillTx/>
                          <a:sym typeface="Arial"/>
                        </a:rPr>
                        <a:t>Байкал»</a:t>
                      </a:r>
                      <a:endParaRPr lang="ru-RU" sz="800" b="1" dirty="0">
                        <a:solidFill>
                          <a:srgbClr val="004B53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58845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dirty="0"/>
                        <a:t>(Иркутская область, Республика Бурятия, Забайкальский край)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56507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ru-RU" sz="800" dirty="0"/>
                        <a:t>Приоритетный вид туризма: экологический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99194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7" y="1646081"/>
            <a:ext cx="2527693" cy="2668905"/>
          </a:xfrm>
          <a:prstGeom prst="rect">
            <a:avLst/>
          </a:prstGeom>
        </p:spPr>
      </p:pic>
      <p:sp>
        <p:nvSpPr>
          <p:cNvPr id="248" name="Google Shape;248;p28"/>
          <p:cNvSpPr/>
          <p:nvPr/>
        </p:nvSpPr>
        <p:spPr>
          <a:xfrm>
            <a:off x="834628" y="3029060"/>
            <a:ext cx="1663565" cy="23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endParaRPr sz="1050"/>
          </a:p>
        </p:txBody>
      </p:sp>
      <p:cxnSp>
        <p:nvCxnSpPr>
          <p:cNvPr id="249" name="Google Shape;249;p28"/>
          <p:cNvCxnSpPr>
            <a:cxnSpLocks/>
          </p:cNvCxnSpPr>
          <p:nvPr/>
        </p:nvCxnSpPr>
        <p:spPr>
          <a:xfrm>
            <a:off x="3406694" y="2593882"/>
            <a:ext cx="329436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8"/>
          <p:cNvCxnSpPr>
            <a:cxnSpLocks/>
          </p:cNvCxnSpPr>
          <p:nvPr/>
        </p:nvCxnSpPr>
        <p:spPr>
          <a:xfrm>
            <a:off x="3429000" y="3644157"/>
            <a:ext cx="3300968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Номер слайда 1">
            <a:extLst>
              <a:ext uri="{FF2B5EF4-FFF2-40B4-BE49-F238E27FC236}">
                <a16:creationId xmlns:a16="http://schemas.microsoft.com/office/drawing/2014/main" id="{843F3EDA-233E-4174-A135-E2725AAEAE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41281" y="4812559"/>
            <a:ext cx="282723" cy="2054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27</a:t>
            </a:fld>
            <a:endParaRPr lang="ru" dirty="0"/>
          </a:p>
        </p:txBody>
      </p:sp>
      <p:sp>
        <p:nvSpPr>
          <p:cNvPr id="21" name="Google Shape;350;p42">
            <a:extLst>
              <a:ext uri="{FF2B5EF4-FFF2-40B4-BE49-F238E27FC236}">
                <a16:creationId xmlns:a16="http://schemas.microsoft.com/office/drawing/2014/main" id="{2223E870-9FE3-405C-A0F8-3328588A58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>
              <a:lnSpc>
                <a:spcPct val="100000"/>
              </a:lnSpc>
              <a:buSzPts val="2100"/>
            </a:pPr>
            <a:r>
              <a:rPr lang="ru" sz="1350" dirty="0"/>
              <a:t>ПЕРСПЕКТИВНЫЕ ТУРИСТСКИЕ УКРУПНЕННЫЕ ИНВЕСТИЦИОННЫЕ ПРОЕКТЫ СИБИРИ</a:t>
            </a:r>
            <a:endParaRPr sz="1800" dirty="0"/>
          </a:p>
        </p:txBody>
      </p:sp>
      <p:sp>
        <p:nvSpPr>
          <p:cNvPr id="20" name="Полилиния 19"/>
          <p:cNvSpPr/>
          <p:nvPr/>
        </p:nvSpPr>
        <p:spPr>
          <a:xfrm>
            <a:off x="1441825" y="2266655"/>
            <a:ext cx="187248" cy="1345461"/>
          </a:xfrm>
          <a:custGeom>
            <a:avLst/>
            <a:gdLst>
              <a:gd name="connsiteX0" fmla="*/ 115917 w 249664"/>
              <a:gd name="connsiteY0" fmla="*/ 1873644 h 1873644"/>
              <a:gd name="connsiteX1" fmla="*/ 115917 w 249664"/>
              <a:gd name="connsiteY1" fmla="*/ 1702194 h 1873644"/>
              <a:gd name="connsiteX2" fmla="*/ 249267 w 249664"/>
              <a:gd name="connsiteY2" fmla="*/ 1445019 h 1873644"/>
              <a:gd name="connsiteX3" fmla="*/ 154017 w 249664"/>
              <a:gd name="connsiteY3" fmla="*/ 1292619 h 1873644"/>
              <a:gd name="connsiteX4" fmla="*/ 68292 w 249664"/>
              <a:gd name="connsiteY4" fmla="*/ 1121169 h 1873644"/>
              <a:gd name="connsiteX5" fmla="*/ 106392 w 249664"/>
              <a:gd name="connsiteY5" fmla="*/ 921144 h 1873644"/>
              <a:gd name="connsiteX6" fmla="*/ 96867 w 249664"/>
              <a:gd name="connsiteY6" fmla="*/ 683019 h 1873644"/>
              <a:gd name="connsiteX7" fmla="*/ 20667 w 249664"/>
              <a:gd name="connsiteY7" fmla="*/ 530619 h 1873644"/>
              <a:gd name="connsiteX8" fmla="*/ 30192 w 249664"/>
              <a:gd name="connsiteY8" fmla="*/ 359169 h 1873644"/>
              <a:gd name="connsiteX9" fmla="*/ 49242 w 249664"/>
              <a:gd name="connsiteY9" fmla="*/ 159144 h 1873644"/>
              <a:gd name="connsiteX10" fmla="*/ 1617 w 249664"/>
              <a:gd name="connsiteY10" fmla="*/ 6744 h 1873644"/>
              <a:gd name="connsiteX11" fmla="*/ 11142 w 249664"/>
              <a:gd name="connsiteY11" fmla="*/ 25794 h 1873644"/>
              <a:gd name="connsiteX12" fmla="*/ 11142 w 249664"/>
              <a:gd name="connsiteY12" fmla="*/ 16269 h 187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664" h="1873644">
                <a:moveTo>
                  <a:pt x="115917" y="1873644"/>
                </a:moveTo>
                <a:cubicBezTo>
                  <a:pt x="104804" y="1823637"/>
                  <a:pt x="93692" y="1773631"/>
                  <a:pt x="115917" y="1702194"/>
                </a:cubicBezTo>
                <a:cubicBezTo>
                  <a:pt x="138142" y="1630756"/>
                  <a:pt x="242917" y="1513281"/>
                  <a:pt x="249267" y="1445019"/>
                </a:cubicBezTo>
                <a:cubicBezTo>
                  <a:pt x="255617" y="1376756"/>
                  <a:pt x="184180" y="1346594"/>
                  <a:pt x="154017" y="1292619"/>
                </a:cubicBezTo>
                <a:cubicBezTo>
                  <a:pt x="123855" y="1238644"/>
                  <a:pt x="76229" y="1183081"/>
                  <a:pt x="68292" y="1121169"/>
                </a:cubicBezTo>
                <a:cubicBezTo>
                  <a:pt x="60355" y="1059257"/>
                  <a:pt x="101629" y="994169"/>
                  <a:pt x="106392" y="921144"/>
                </a:cubicBezTo>
                <a:cubicBezTo>
                  <a:pt x="111155" y="848119"/>
                  <a:pt x="111154" y="748106"/>
                  <a:pt x="96867" y="683019"/>
                </a:cubicBezTo>
                <a:cubicBezTo>
                  <a:pt x="82580" y="617932"/>
                  <a:pt x="31779" y="584594"/>
                  <a:pt x="20667" y="530619"/>
                </a:cubicBezTo>
                <a:cubicBezTo>
                  <a:pt x="9555" y="476644"/>
                  <a:pt x="25429" y="421081"/>
                  <a:pt x="30192" y="359169"/>
                </a:cubicBezTo>
                <a:cubicBezTo>
                  <a:pt x="34954" y="297256"/>
                  <a:pt x="54004" y="217881"/>
                  <a:pt x="49242" y="159144"/>
                </a:cubicBezTo>
                <a:cubicBezTo>
                  <a:pt x="44479" y="100406"/>
                  <a:pt x="7967" y="28969"/>
                  <a:pt x="1617" y="6744"/>
                </a:cubicBezTo>
                <a:cubicBezTo>
                  <a:pt x="-4733" y="-15481"/>
                  <a:pt x="9555" y="24207"/>
                  <a:pt x="11142" y="25794"/>
                </a:cubicBezTo>
                <a:cubicBezTo>
                  <a:pt x="12729" y="27381"/>
                  <a:pt x="19079" y="25794"/>
                  <a:pt x="11142" y="16269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Google Shape;247;p28"/>
          <p:cNvSpPr/>
          <p:nvPr/>
        </p:nvSpPr>
        <p:spPr>
          <a:xfrm>
            <a:off x="2498193" y="1857760"/>
            <a:ext cx="790300" cy="4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200"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Geo"/>
                <a:cs typeface="Geo"/>
                <a:sym typeface="Geo"/>
              </a:rPr>
              <a:t>Республика Саха (Якутия)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+mj-lt"/>
              <a:ea typeface="Geo"/>
              <a:cs typeface="Geo"/>
              <a:sym typeface="Geo"/>
            </a:endParaRPr>
          </a:p>
        </p:txBody>
      </p:sp>
      <p:sp>
        <p:nvSpPr>
          <p:cNvPr id="57" name="Google Shape;247;p28"/>
          <p:cNvSpPr/>
          <p:nvPr/>
        </p:nvSpPr>
        <p:spPr>
          <a:xfrm>
            <a:off x="42503" y="2301044"/>
            <a:ext cx="1028027" cy="72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200"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Geo"/>
                <a:cs typeface="Geo"/>
                <a:sym typeface="Geo"/>
              </a:rPr>
              <a:t>Ямало-Ненецкий АО, Архангельская и Мурманская области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+mj-lt"/>
              <a:ea typeface="Geo"/>
              <a:cs typeface="Geo"/>
              <a:sym typeface="Ge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346957" y="1565663"/>
            <a:ext cx="100987" cy="4781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18595" y="2035087"/>
            <a:ext cx="60609" cy="4484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Маркер">
            <a:extLst>
              <a:ext uri="{FF2B5EF4-FFF2-40B4-BE49-F238E27FC236}">
                <a16:creationId xmlns:a16="http://schemas.microsoft.com/office/drawing/2014/main" id="{F139BBCB-F2B0-4A22-B750-E9A4EB57E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8749" y="3488808"/>
            <a:ext cx="162176" cy="162176"/>
          </a:xfrm>
          <a:prstGeom prst="rect">
            <a:avLst/>
          </a:prstGeom>
        </p:spPr>
      </p:pic>
      <p:sp>
        <p:nvSpPr>
          <p:cNvPr id="112" name="Овал 111"/>
          <p:cNvSpPr/>
          <p:nvPr/>
        </p:nvSpPr>
        <p:spPr>
          <a:xfrm>
            <a:off x="3434513" y="1422647"/>
            <a:ext cx="139845" cy="139845"/>
          </a:xfrm>
          <a:prstGeom prst="ellips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28" name="Овал 127"/>
          <p:cNvSpPr/>
          <p:nvPr/>
        </p:nvSpPr>
        <p:spPr>
          <a:xfrm>
            <a:off x="3445360" y="2723658"/>
            <a:ext cx="139845" cy="139845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29" name="Овал 128"/>
          <p:cNvSpPr/>
          <p:nvPr/>
        </p:nvSpPr>
        <p:spPr>
          <a:xfrm>
            <a:off x="3483276" y="3701981"/>
            <a:ext cx="139845" cy="139845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15" name="Полилиния 114"/>
          <p:cNvSpPr/>
          <p:nvPr/>
        </p:nvSpPr>
        <p:spPr>
          <a:xfrm>
            <a:off x="2125096" y="3665095"/>
            <a:ext cx="541991" cy="518585"/>
          </a:xfrm>
          <a:custGeom>
            <a:avLst/>
            <a:gdLst>
              <a:gd name="connsiteX0" fmla="*/ 0 w 722655"/>
              <a:gd name="connsiteY0" fmla="*/ 625475 h 691446"/>
              <a:gd name="connsiteX1" fmla="*/ 38100 w 722655"/>
              <a:gd name="connsiteY1" fmla="*/ 581025 h 691446"/>
              <a:gd name="connsiteX2" fmla="*/ 57150 w 722655"/>
              <a:gd name="connsiteY2" fmla="*/ 536575 h 691446"/>
              <a:gd name="connsiteX3" fmla="*/ 98425 w 722655"/>
              <a:gd name="connsiteY3" fmla="*/ 536575 h 691446"/>
              <a:gd name="connsiteX4" fmla="*/ 127000 w 722655"/>
              <a:gd name="connsiteY4" fmla="*/ 552450 h 691446"/>
              <a:gd name="connsiteX5" fmla="*/ 165100 w 722655"/>
              <a:gd name="connsiteY5" fmla="*/ 479425 h 691446"/>
              <a:gd name="connsiteX6" fmla="*/ 174625 w 722655"/>
              <a:gd name="connsiteY6" fmla="*/ 447675 h 691446"/>
              <a:gd name="connsiteX7" fmla="*/ 200025 w 722655"/>
              <a:gd name="connsiteY7" fmla="*/ 393700 h 691446"/>
              <a:gd name="connsiteX8" fmla="*/ 238125 w 722655"/>
              <a:gd name="connsiteY8" fmla="*/ 352425 h 691446"/>
              <a:gd name="connsiteX9" fmla="*/ 257175 w 722655"/>
              <a:gd name="connsiteY9" fmla="*/ 298450 h 691446"/>
              <a:gd name="connsiteX10" fmla="*/ 263525 w 722655"/>
              <a:gd name="connsiteY10" fmla="*/ 228600 h 691446"/>
              <a:gd name="connsiteX11" fmla="*/ 285750 w 722655"/>
              <a:gd name="connsiteY11" fmla="*/ 165100 h 691446"/>
              <a:gd name="connsiteX12" fmla="*/ 314325 w 722655"/>
              <a:gd name="connsiteY12" fmla="*/ 98425 h 691446"/>
              <a:gd name="connsiteX13" fmla="*/ 333375 w 722655"/>
              <a:gd name="connsiteY13" fmla="*/ 38100 h 691446"/>
              <a:gd name="connsiteX14" fmla="*/ 358775 w 722655"/>
              <a:gd name="connsiteY14" fmla="*/ 12700 h 691446"/>
              <a:gd name="connsiteX15" fmla="*/ 390525 w 722655"/>
              <a:gd name="connsiteY15" fmla="*/ 0 h 691446"/>
              <a:gd name="connsiteX16" fmla="*/ 415925 w 722655"/>
              <a:gd name="connsiteY16" fmla="*/ 12700 h 691446"/>
              <a:gd name="connsiteX17" fmla="*/ 425450 w 722655"/>
              <a:gd name="connsiteY17" fmla="*/ 28575 h 691446"/>
              <a:gd name="connsiteX18" fmla="*/ 425450 w 722655"/>
              <a:gd name="connsiteY18" fmla="*/ 44450 h 691446"/>
              <a:gd name="connsiteX19" fmla="*/ 425450 w 722655"/>
              <a:gd name="connsiteY19" fmla="*/ 69850 h 691446"/>
              <a:gd name="connsiteX20" fmla="*/ 434975 w 722655"/>
              <a:gd name="connsiteY20" fmla="*/ 111125 h 691446"/>
              <a:gd name="connsiteX21" fmla="*/ 441325 w 722655"/>
              <a:gd name="connsiteY21" fmla="*/ 161925 h 691446"/>
              <a:gd name="connsiteX22" fmla="*/ 457200 w 722655"/>
              <a:gd name="connsiteY22" fmla="*/ 180975 h 691446"/>
              <a:gd name="connsiteX23" fmla="*/ 479425 w 722655"/>
              <a:gd name="connsiteY23" fmla="*/ 244475 h 691446"/>
              <a:gd name="connsiteX24" fmla="*/ 527050 w 722655"/>
              <a:gd name="connsiteY24" fmla="*/ 301625 h 691446"/>
              <a:gd name="connsiteX25" fmla="*/ 568325 w 722655"/>
              <a:gd name="connsiteY25" fmla="*/ 346075 h 691446"/>
              <a:gd name="connsiteX26" fmla="*/ 587375 w 722655"/>
              <a:gd name="connsiteY26" fmla="*/ 412750 h 691446"/>
              <a:gd name="connsiteX27" fmla="*/ 603250 w 722655"/>
              <a:gd name="connsiteY27" fmla="*/ 466725 h 691446"/>
              <a:gd name="connsiteX28" fmla="*/ 625475 w 722655"/>
              <a:gd name="connsiteY28" fmla="*/ 498475 h 691446"/>
              <a:gd name="connsiteX29" fmla="*/ 660400 w 722655"/>
              <a:gd name="connsiteY29" fmla="*/ 530225 h 691446"/>
              <a:gd name="connsiteX30" fmla="*/ 698500 w 722655"/>
              <a:gd name="connsiteY30" fmla="*/ 549275 h 691446"/>
              <a:gd name="connsiteX31" fmla="*/ 720725 w 722655"/>
              <a:gd name="connsiteY31" fmla="*/ 619125 h 691446"/>
              <a:gd name="connsiteX32" fmla="*/ 717550 w 722655"/>
              <a:gd name="connsiteY32" fmla="*/ 647700 h 691446"/>
              <a:gd name="connsiteX33" fmla="*/ 685800 w 722655"/>
              <a:gd name="connsiteY33" fmla="*/ 685800 h 691446"/>
              <a:gd name="connsiteX34" fmla="*/ 615950 w 722655"/>
              <a:gd name="connsiteY34" fmla="*/ 688975 h 691446"/>
              <a:gd name="connsiteX35" fmla="*/ 520700 w 722655"/>
              <a:gd name="connsiteY35" fmla="*/ 663575 h 691446"/>
              <a:gd name="connsiteX36" fmla="*/ 460375 w 722655"/>
              <a:gd name="connsiteY36" fmla="*/ 641350 h 691446"/>
              <a:gd name="connsiteX37" fmla="*/ 393700 w 722655"/>
              <a:gd name="connsiteY37" fmla="*/ 622300 h 691446"/>
              <a:gd name="connsiteX38" fmla="*/ 311150 w 722655"/>
              <a:gd name="connsiteY38" fmla="*/ 622300 h 691446"/>
              <a:gd name="connsiteX39" fmla="*/ 273050 w 722655"/>
              <a:gd name="connsiteY39" fmla="*/ 644525 h 691446"/>
              <a:gd name="connsiteX40" fmla="*/ 228600 w 722655"/>
              <a:gd name="connsiteY40" fmla="*/ 654050 h 691446"/>
              <a:gd name="connsiteX41" fmla="*/ 184150 w 722655"/>
              <a:gd name="connsiteY41" fmla="*/ 650875 h 691446"/>
              <a:gd name="connsiteX42" fmla="*/ 161925 w 722655"/>
              <a:gd name="connsiteY42" fmla="*/ 650875 h 691446"/>
              <a:gd name="connsiteX43" fmla="*/ 142875 w 722655"/>
              <a:gd name="connsiteY43" fmla="*/ 663575 h 691446"/>
              <a:gd name="connsiteX44" fmla="*/ 120650 w 722655"/>
              <a:gd name="connsiteY44" fmla="*/ 669925 h 691446"/>
              <a:gd name="connsiteX45" fmla="*/ 101600 w 722655"/>
              <a:gd name="connsiteY45" fmla="*/ 679450 h 691446"/>
              <a:gd name="connsiteX46" fmla="*/ 79375 w 722655"/>
              <a:gd name="connsiteY46" fmla="*/ 685800 h 691446"/>
              <a:gd name="connsiteX47" fmla="*/ 38100 w 722655"/>
              <a:gd name="connsiteY47" fmla="*/ 685800 h 691446"/>
              <a:gd name="connsiteX48" fmla="*/ 0 w 722655"/>
              <a:gd name="connsiteY48" fmla="*/ 625475 h 6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2655" h="691446">
                <a:moveTo>
                  <a:pt x="0" y="625475"/>
                </a:moveTo>
                <a:cubicBezTo>
                  <a:pt x="0" y="608013"/>
                  <a:pt x="28575" y="595842"/>
                  <a:pt x="38100" y="581025"/>
                </a:cubicBezTo>
                <a:cubicBezTo>
                  <a:pt x="47625" y="566208"/>
                  <a:pt x="47096" y="543983"/>
                  <a:pt x="57150" y="536575"/>
                </a:cubicBezTo>
                <a:cubicBezTo>
                  <a:pt x="67204" y="529167"/>
                  <a:pt x="86783" y="533929"/>
                  <a:pt x="98425" y="536575"/>
                </a:cubicBezTo>
                <a:cubicBezTo>
                  <a:pt x="110067" y="539221"/>
                  <a:pt x="115888" y="561975"/>
                  <a:pt x="127000" y="552450"/>
                </a:cubicBezTo>
                <a:cubicBezTo>
                  <a:pt x="138113" y="542925"/>
                  <a:pt x="157163" y="496887"/>
                  <a:pt x="165100" y="479425"/>
                </a:cubicBezTo>
                <a:cubicBezTo>
                  <a:pt x="173037" y="461963"/>
                  <a:pt x="168804" y="461962"/>
                  <a:pt x="174625" y="447675"/>
                </a:cubicBezTo>
                <a:cubicBezTo>
                  <a:pt x="180446" y="433388"/>
                  <a:pt x="189442" y="409575"/>
                  <a:pt x="200025" y="393700"/>
                </a:cubicBezTo>
                <a:cubicBezTo>
                  <a:pt x="210608" y="377825"/>
                  <a:pt x="228600" y="368300"/>
                  <a:pt x="238125" y="352425"/>
                </a:cubicBezTo>
                <a:cubicBezTo>
                  <a:pt x="247650" y="336550"/>
                  <a:pt x="252942" y="319087"/>
                  <a:pt x="257175" y="298450"/>
                </a:cubicBezTo>
                <a:cubicBezTo>
                  <a:pt x="261408" y="277813"/>
                  <a:pt x="258763" y="250825"/>
                  <a:pt x="263525" y="228600"/>
                </a:cubicBezTo>
                <a:cubicBezTo>
                  <a:pt x="268288" y="206375"/>
                  <a:pt x="277283" y="186796"/>
                  <a:pt x="285750" y="165100"/>
                </a:cubicBezTo>
                <a:cubicBezTo>
                  <a:pt x="294217" y="143404"/>
                  <a:pt x="306388" y="119592"/>
                  <a:pt x="314325" y="98425"/>
                </a:cubicBezTo>
                <a:cubicBezTo>
                  <a:pt x="322263" y="77258"/>
                  <a:pt x="325967" y="52387"/>
                  <a:pt x="333375" y="38100"/>
                </a:cubicBezTo>
                <a:cubicBezTo>
                  <a:pt x="340783" y="23813"/>
                  <a:pt x="349250" y="19050"/>
                  <a:pt x="358775" y="12700"/>
                </a:cubicBezTo>
                <a:cubicBezTo>
                  <a:pt x="368300" y="6350"/>
                  <a:pt x="381000" y="0"/>
                  <a:pt x="390525" y="0"/>
                </a:cubicBezTo>
                <a:cubicBezTo>
                  <a:pt x="400050" y="0"/>
                  <a:pt x="410104" y="7938"/>
                  <a:pt x="415925" y="12700"/>
                </a:cubicBezTo>
                <a:cubicBezTo>
                  <a:pt x="421746" y="17462"/>
                  <a:pt x="423863" y="23283"/>
                  <a:pt x="425450" y="28575"/>
                </a:cubicBezTo>
                <a:cubicBezTo>
                  <a:pt x="427037" y="33867"/>
                  <a:pt x="425450" y="44450"/>
                  <a:pt x="425450" y="44450"/>
                </a:cubicBezTo>
                <a:cubicBezTo>
                  <a:pt x="425450" y="51329"/>
                  <a:pt x="423863" y="58738"/>
                  <a:pt x="425450" y="69850"/>
                </a:cubicBezTo>
                <a:cubicBezTo>
                  <a:pt x="427037" y="80962"/>
                  <a:pt x="432329" y="95779"/>
                  <a:pt x="434975" y="111125"/>
                </a:cubicBezTo>
                <a:cubicBezTo>
                  <a:pt x="437621" y="126471"/>
                  <a:pt x="437621" y="150283"/>
                  <a:pt x="441325" y="161925"/>
                </a:cubicBezTo>
                <a:cubicBezTo>
                  <a:pt x="445029" y="173567"/>
                  <a:pt x="450850" y="167217"/>
                  <a:pt x="457200" y="180975"/>
                </a:cubicBezTo>
                <a:cubicBezTo>
                  <a:pt x="463550" y="194733"/>
                  <a:pt x="467783" y="224367"/>
                  <a:pt x="479425" y="244475"/>
                </a:cubicBezTo>
                <a:cubicBezTo>
                  <a:pt x="491067" y="264583"/>
                  <a:pt x="512233" y="284692"/>
                  <a:pt x="527050" y="301625"/>
                </a:cubicBezTo>
                <a:cubicBezTo>
                  <a:pt x="541867" y="318558"/>
                  <a:pt x="558271" y="327554"/>
                  <a:pt x="568325" y="346075"/>
                </a:cubicBezTo>
                <a:cubicBezTo>
                  <a:pt x="578379" y="364596"/>
                  <a:pt x="581554" y="392642"/>
                  <a:pt x="587375" y="412750"/>
                </a:cubicBezTo>
                <a:cubicBezTo>
                  <a:pt x="593196" y="432858"/>
                  <a:pt x="596900" y="452437"/>
                  <a:pt x="603250" y="466725"/>
                </a:cubicBezTo>
                <a:cubicBezTo>
                  <a:pt x="609600" y="481013"/>
                  <a:pt x="615950" y="487892"/>
                  <a:pt x="625475" y="498475"/>
                </a:cubicBezTo>
                <a:cubicBezTo>
                  <a:pt x="635000" y="509058"/>
                  <a:pt x="648229" y="521758"/>
                  <a:pt x="660400" y="530225"/>
                </a:cubicBezTo>
                <a:cubicBezTo>
                  <a:pt x="672571" y="538692"/>
                  <a:pt x="688446" y="534458"/>
                  <a:pt x="698500" y="549275"/>
                </a:cubicBezTo>
                <a:cubicBezTo>
                  <a:pt x="708554" y="564092"/>
                  <a:pt x="717550" y="602721"/>
                  <a:pt x="720725" y="619125"/>
                </a:cubicBezTo>
                <a:cubicBezTo>
                  <a:pt x="723900" y="635529"/>
                  <a:pt x="723371" y="636588"/>
                  <a:pt x="717550" y="647700"/>
                </a:cubicBezTo>
                <a:cubicBezTo>
                  <a:pt x="711729" y="658812"/>
                  <a:pt x="702733" y="678921"/>
                  <a:pt x="685800" y="685800"/>
                </a:cubicBezTo>
                <a:cubicBezTo>
                  <a:pt x="668867" y="692679"/>
                  <a:pt x="643467" y="692679"/>
                  <a:pt x="615950" y="688975"/>
                </a:cubicBezTo>
                <a:cubicBezTo>
                  <a:pt x="588433" y="685271"/>
                  <a:pt x="546629" y="671512"/>
                  <a:pt x="520700" y="663575"/>
                </a:cubicBezTo>
                <a:cubicBezTo>
                  <a:pt x="494771" y="655638"/>
                  <a:pt x="481541" y="648229"/>
                  <a:pt x="460375" y="641350"/>
                </a:cubicBezTo>
                <a:cubicBezTo>
                  <a:pt x="439209" y="634471"/>
                  <a:pt x="418571" y="625475"/>
                  <a:pt x="393700" y="622300"/>
                </a:cubicBezTo>
                <a:cubicBezTo>
                  <a:pt x="368829" y="619125"/>
                  <a:pt x="331258" y="618596"/>
                  <a:pt x="311150" y="622300"/>
                </a:cubicBezTo>
                <a:cubicBezTo>
                  <a:pt x="291042" y="626004"/>
                  <a:pt x="286808" y="639233"/>
                  <a:pt x="273050" y="644525"/>
                </a:cubicBezTo>
                <a:cubicBezTo>
                  <a:pt x="259292" y="649817"/>
                  <a:pt x="243417" y="652992"/>
                  <a:pt x="228600" y="654050"/>
                </a:cubicBezTo>
                <a:lnTo>
                  <a:pt x="184150" y="650875"/>
                </a:lnTo>
                <a:cubicBezTo>
                  <a:pt x="173038" y="650346"/>
                  <a:pt x="168804" y="648758"/>
                  <a:pt x="161925" y="650875"/>
                </a:cubicBezTo>
                <a:cubicBezTo>
                  <a:pt x="155046" y="652992"/>
                  <a:pt x="149754" y="660400"/>
                  <a:pt x="142875" y="663575"/>
                </a:cubicBezTo>
                <a:cubicBezTo>
                  <a:pt x="135996" y="666750"/>
                  <a:pt x="127529" y="667279"/>
                  <a:pt x="120650" y="669925"/>
                </a:cubicBezTo>
                <a:cubicBezTo>
                  <a:pt x="113771" y="672571"/>
                  <a:pt x="108479" y="676804"/>
                  <a:pt x="101600" y="679450"/>
                </a:cubicBezTo>
                <a:cubicBezTo>
                  <a:pt x="94721" y="682096"/>
                  <a:pt x="89958" y="684742"/>
                  <a:pt x="79375" y="685800"/>
                </a:cubicBezTo>
                <a:cubicBezTo>
                  <a:pt x="68792" y="686858"/>
                  <a:pt x="49742" y="687917"/>
                  <a:pt x="38100" y="685800"/>
                </a:cubicBezTo>
                <a:cubicBezTo>
                  <a:pt x="26458" y="683683"/>
                  <a:pt x="0" y="642937"/>
                  <a:pt x="0" y="625475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77" name="Рисунок 76" descr="Маркер">
            <a:extLst>
              <a:ext uri="{FF2B5EF4-FFF2-40B4-BE49-F238E27FC236}">
                <a16:creationId xmlns:a16="http://schemas.microsoft.com/office/drawing/2014/main" id="{FC3D6C3F-DDA6-4D57-8C3C-50A6ECF23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9850" y="4080102"/>
            <a:ext cx="81000" cy="81000"/>
          </a:xfrm>
          <a:prstGeom prst="rect">
            <a:avLst/>
          </a:prstGeom>
        </p:spPr>
      </p:pic>
      <p:pic>
        <p:nvPicPr>
          <p:cNvPr id="81" name="Рисунок 80" descr="Маркер">
            <a:extLst>
              <a:ext uri="{FF2B5EF4-FFF2-40B4-BE49-F238E27FC236}">
                <a16:creationId xmlns:a16="http://schemas.microsoft.com/office/drawing/2014/main" id="{3B0D3A71-51B6-45A6-A945-CD727C6A9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6086" y="4107744"/>
            <a:ext cx="81000" cy="81000"/>
          </a:xfrm>
          <a:prstGeom prst="rect">
            <a:avLst/>
          </a:prstGeom>
        </p:spPr>
      </p:pic>
      <p:pic>
        <p:nvPicPr>
          <p:cNvPr id="65" name="Рисунок 64" descr="Маркер">
            <a:extLst>
              <a:ext uri="{FF2B5EF4-FFF2-40B4-BE49-F238E27FC236}">
                <a16:creationId xmlns:a16="http://schemas.microsoft.com/office/drawing/2014/main" id="{27B7803E-6CC2-4CCA-BC0D-DEF4FD3B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9350" y="3989002"/>
            <a:ext cx="81000" cy="81000"/>
          </a:xfrm>
          <a:prstGeom prst="rect">
            <a:avLst/>
          </a:prstGeom>
        </p:spPr>
      </p:pic>
      <p:pic>
        <p:nvPicPr>
          <p:cNvPr id="96" name="Рисунок 95" descr="Маркер">
            <a:extLst>
              <a:ext uri="{FF2B5EF4-FFF2-40B4-BE49-F238E27FC236}">
                <a16:creationId xmlns:a16="http://schemas.microsoft.com/office/drawing/2014/main" id="{3B0D3A71-51B6-45A6-A945-CD727C6A9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4023" y="3612116"/>
            <a:ext cx="81000" cy="81000"/>
          </a:xfrm>
          <a:prstGeom prst="rect">
            <a:avLst/>
          </a:prstGeom>
        </p:spPr>
      </p:pic>
      <p:pic>
        <p:nvPicPr>
          <p:cNvPr id="99" name="Рисунок 98" descr="Маркер">
            <a:extLst>
              <a:ext uri="{FF2B5EF4-FFF2-40B4-BE49-F238E27FC236}">
                <a16:creationId xmlns:a16="http://schemas.microsoft.com/office/drawing/2014/main" id="{27B7803E-6CC2-4CCA-BC0D-DEF4FD3B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4595" y="4052708"/>
            <a:ext cx="81000" cy="81000"/>
          </a:xfrm>
          <a:prstGeom prst="rect">
            <a:avLst/>
          </a:prstGeom>
        </p:spPr>
      </p:pic>
      <p:sp>
        <p:nvSpPr>
          <p:cNvPr id="1037" name="Полилиния 1036"/>
          <p:cNvSpPr/>
          <p:nvPr/>
        </p:nvSpPr>
        <p:spPr>
          <a:xfrm>
            <a:off x="782638" y="3276166"/>
            <a:ext cx="711644" cy="895235"/>
          </a:xfrm>
          <a:custGeom>
            <a:avLst/>
            <a:gdLst>
              <a:gd name="connsiteX0" fmla="*/ 526 w 724437"/>
              <a:gd name="connsiteY0" fmla="*/ 57183 h 693332"/>
              <a:gd name="connsiteX1" fmla="*/ 60057 w 724437"/>
              <a:gd name="connsiteY1" fmla="*/ 35752 h 693332"/>
              <a:gd name="connsiteX2" fmla="*/ 91013 w 724437"/>
              <a:gd name="connsiteY2" fmla="*/ 33371 h 693332"/>
              <a:gd name="connsiteX3" fmla="*/ 148163 w 724437"/>
              <a:gd name="connsiteY3" fmla="*/ 38133 h 693332"/>
              <a:gd name="connsiteX4" fmla="*/ 214838 w 724437"/>
              <a:gd name="connsiteY4" fmla="*/ 40515 h 693332"/>
              <a:gd name="connsiteX5" fmla="*/ 262463 w 724437"/>
              <a:gd name="connsiteY5" fmla="*/ 38133 h 693332"/>
              <a:gd name="connsiteX6" fmla="*/ 317232 w 724437"/>
              <a:gd name="connsiteY6" fmla="*/ 23846 h 693332"/>
              <a:gd name="connsiteX7" fmla="*/ 364857 w 724437"/>
              <a:gd name="connsiteY7" fmla="*/ 16702 h 693332"/>
              <a:gd name="connsiteX8" fmla="*/ 419626 w 724437"/>
              <a:gd name="connsiteY8" fmla="*/ 7177 h 693332"/>
              <a:gd name="connsiteX9" fmla="*/ 491063 w 724437"/>
              <a:gd name="connsiteY9" fmla="*/ 33 h 693332"/>
              <a:gd name="connsiteX10" fmla="*/ 550594 w 724437"/>
              <a:gd name="connsiteY10" fmla="*/ 4796 h 693332"/>
              <a:gd name="connsiteX11" fmla="*/ 576788 w 724437"/>
              <a:gd name="connsiteY11" fmla="*/ 11940 h 693332"/>
              <a:gd name="connsiteX12" fmla="*/ 598219 w 724437"/>
              <a:gd name="connsiteY12" fmla="*/ 26227 h 693332"/>
              <a:gd name="connsiteX13" fmla="*/ 624413 w 724437"/>
              <a:gd name="connsiteY13" fmla="*/ 76233 h 693332"/>
              <a:gd name="connsiteX14" fmla="*/ 645844 w 724437"/>
              <a:gd name="connsiteY14" fmla="*/ 135765 h 693332"/>
              <a:gd name="connsiteX15" fmla="*/ 681563 w 724437"/>
              <a:gd name="connsiteY15" fmla="*/ 209583 h 693332"/>
              <a:gd name="connsiteX16" fmla="*/ 707757 w 724437"/>
              <a:gd name="connsiteY16" fmla="*/ 259590 h 693332"/>
              <a:gd name="connsiteX17" fmla="*/ 724426 w 724437"/>
              <a:gd name="connsiteY17" fmla="*/ 314358 h 693332"/>
              <a:gd name="connsiteX18" fmla="*/ 705376 w 724437"/>
              <a:gd name="connsiteY18" fmla="*/ 371508 h 693332"/>
              <a:gd name="connsiteX19" fmla="*/ 686326 w 724437"/>
              <a:gd name="connsiteY19" fmla="*/ 411990 h 693332"/>
              <a:gd name="connsiteX20" fmla="*/ 664894 w 724437"/>
              <a:gd name="connsiteY20" fmla="*/ 438183 h 693332"/>
              <a:gd name="connsiteX21" fmla="*/ 619651 w 724437"/>
              <a:gd name="connsiteY21" fmla="*/ 452471 h 693332"/>
              <a:gd name="connsiteX22" fmla="*/ 583932 w 724437"/>
              <a:gd name="connsiteY22" fmla="*/ 481046 h 693332"/>
              <a:gd name="connsiteX23" fmla="*/ 524401 w 724437"/>
              <a:gd name="connsiteY23" fmla="*/ 485808 h 693332"/>
              <a:gd name="connsiteX24" fmla="*/ 505351 w 724437"/>
              <a:gd name="connsiteY24" fmla="*/ 485808 h 693332"/>
              <a:gd name="connsiteX25" fmla="*/ 455344 w 724437"/>
              <a:gd name="connsiteY25" fmla="*/ 485808 h 693332"/>
              <a:gd name="connsiteX26" fmla="*/ 429151 w 724437"/>
              <a:gd name="connsiteY26" fmla="*/ 512002 h 693332"/>
              <a:gd name="connsiteX27" fmla="*/ 443438 w 724437"/>
              <a:gd name="connsiteY27" fmla="*/ 545340 h 693332"/>
              <a:gd name="connsiteX28" fmla="*/ 457726 w 724437"/>
              <a:gd name="connsiteY28" fmla="*/ 581058 h 693332"/>
              <a:gd name="connsiteX29" fmla="*/ 476776 w 724437"/>
              <a:gd name="connsiteY29" fmla="*/ 614396 h 693332"/>
              <a:gd name="connsiteX30" fmla="*/ 486301 w 724437"/>
              <a:gd name="connsiteY30" fmla="*/ 638208 h 693332"/>
              <a:gd name="connsiteX31" fmla="*/ 486301 w 724437"/>
              <a:gd name="connsiteY31" fmla="*/ 671546 h 693332"/>
              <a:gd name="connsiteX32" fmla="*/ 479157 w 724437"/>
              <a:gd name="connsiteY32" fmla="*/ 683452 h 693332"/>
              <a:gd name="connsiteX33" fmla="*/ 455344 w 724437"/>
              <a:gd name="connsiteY33" fmla="*/ 688215 h 693332"/>
              <a:gd name="connsiteX34" fmla="*/ 431532 w 724437"/>
              <a:gd name="connsiteY34" fmla="*/ 690596 h 693332"/>
              <a:gd name="connsiteX35" fmla="*/ 407719 w 724437"/>
              <a:gd name="connsiteY35" fmla="*/ 690596 h 693332"/>
              <a:gd name="connsiteX36" fmla="*/ 383907 w 724437"/>
              <a:gd name="connsiteY36" fmla="*/ 654877 h 693332"/>
              <a:gd name="connsiteX37" fmla="*/ 379144 w 724437"/>
              <a:gd name="connsiteY37" fmla="*/ 614396 h 693332"/>
              <a:gd name="connsiteX38" fmla="*/ 348188 w 724437"/>
              <a:gd name="connsiteY38" fmla="*/ 590583 h 693332"/>
              <a:gd name="connsiteX39" fmla="*/ 312469 w 724437"/>
              <a:gd name="connsiteY39" fmla="*/ 576296 h 693332"/>
              <a:gd name="connsiteX40" fmla="*/ 288657 w 724437"/>
              <a:gd name="connsiteY40" fmla="*/ 564390 h 693332"/>
              <a:gd name="connsiteX41" fmla="*/ 260082 w 724437"/>
              <a:gd name="connsiteY41" fmla="*/ 526290 h 693332"/>
              <a:gd name="connsiteX42" fmla="*/ 229126 w 724437"/>
              <a:gd name="connsiteY42" fmla="*/ 488190 h 693332"/>
              <a:gd name="connsiteX43" fmla="*/ 176738 w 724437"/>
              <a:gd name="connsiteY43" fmla="*/ 473902 h 693332"/>
              <a:gd name="connsiteX44" fmla="*/ 124351 w 724437"/>
              <a:gd name="connsiteY44" fmla="*/ 454852 h 693332"/>
              <a:gd name="connsiteX45" fmla="*/ 88632 w 724437"/>
              <a:gd name="connsiteY45" fmla="*/ 426277 h 693332"/>
              <a:gd name="connsiteX46" fmla="*/ 71963 w 724437"/>
              <a:gd name="connsiteY46" fmla="*/ 388177 h 693332"/>
              <a:gd name="connsiteX47" fmla="*/ 71963 w 724437"/>
              <a:gd name="connsiteY47" fmla="*/ 359602 h 693332"/>
              <a:gd name="connsiteX48" fmla="*/ 138638 w 724437"/>
              <a:gd name="connsiteY48" fmla="*/ 328646 h 693332"/>
              <a:gd name="connsiteX49" fmla="*/ 160069 w 724437"/>
              <a:gd name="connsiteY49" fmla="*/ 292927 h 693332"/>
              <a:gd name="connsiteX50" fmla="*/ 152926 w 724437"/>
              <a:gd name="connsiteY50" fmla="*/ 269115 h 693332"/>
              <a:gd name="connsiteX51" fmla="*/ 136257 w 724437"/>
              <a:gd name="connsiteY51" fmla="*/ 245302 h 693332"/>
              <a:gd name="connsiteX52" fmla="*/ 98157 w 724437"/>
              <a:gd name="connsiteY52" fmla="*/ 216727 h 693332"/>
              <a:gd name="connsiteX53" fmla="*/ 52913 w 724437"/>
              <a:gd name="connsiteY53" fmla="*/ 188152 h 693332"/>
              <a:gd name="connsiteX54" fmla="*/ 31482 w 724437"/>
              <a:gd name="connsiteY54" fmla="*/ 126240 h 693332"/>
              <a:gd name="connsiteX55" fmla="*/ 526 w 724437"/>
              <a:gd name="connsiteY55" fmla="*/ 57183 h 69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4437" h="693332">
                <a:moveTo>
                  <a:pt x="526" y="57183"/>
                </a:moveTo>
                <a:cubicBezTo>
                  <a:pt x="5289" y="42102"/>
                  <a:pt x="44976" y="39721"/>
                  <a:pt x="60057" y="35752"/>
                </a:cubicBezTo>
                <a:cubicBezTo>
                  <a:pt x="75138" y="31783"/>
                  <a:pt x="76329" y="32974"/>
                  <a:pt x="91013" y="33371"/>
                </a:cubicBezTo>
                <a:cubicBezTo>
                  <a:pt x="105697" y="33768"/>
                  <a:pt x="127526" y="36942"/>
                  <a:pt x="148163" y="38133"/>
                </a:cubicBezTo>
                <a:cubicBezTo>
                  <a:pt x="168800" y="39324"/>
                  <a:pt x="195788" y="40515"/>
                  <a:pt x="214838" y="40515"/>
                </a:cubicBezTo>
                <a:cubicBezTo>
                  <a:pt x="233888" y="40515"/>
                  <a:pt x="245397" y="40911"/>
                  <a:pt x="262463" y="38133"/>
                </a:cubicBezTo>
                <a:cubicBezTo>
                  <a:pt x="279529" y="35355"/>
                  <a:pt x="300166" y="27418"/>
                  <a:pt x="317232" y="23846"/>
                </a:cubicBezTo>
                <a:cubicBezTo>
                  <a:pt x="334298" y="20274"/>
                  <a:pt x="347791" y="19480"/>
                  <a:pt x="364857" y="16702"/>
                </a:cubicBezTo>
                <a:cubicBezTo>
                  <a:pt x="381923" y="13924"/>
                  <a:pt x="398592" y="9955"/>
                  <a:pt x="419626" y="7177"/>
                </a:cubicBezTo>
                <a:cubicBezTo>
                  <a:pt x="440660" y="4399"/>
                  <a:pt x="469235" y="430"/>
                  <a:pt x="491063" y="33"/>
                </a:cubicBezTo>
                <a:cubicBezTo>
                  <a:pt x="512891" y="-364"/>
                  <a:pt x="536307" y="2812"/>
                  <a:pt x="550594" y="4796"/>
                </a:cubicBezTo>
                <a:cubicBezTo>
                  <a:pt x="564881" y="6780"/>
                  <a:pt x="568851" y="8368"/>
                  <a:pt x="576788" y="11940"/>
                </a:cubicBezTo>
                <a:cubicBezTo>
                  <a:pt x="584725" y="15512"/>
                  <a:pt x="590282" y="15511"/>
                  <a:pt x="598219" y="26227"/>
                </a:cubicBezTo>
                <a:cubicBezTo>
                  <a:pt x="606157" y="36942"/>
                  <a:pt x="616476" y="57977"/>
                  <a:pt x="624413" y="76233"/>
                </a:cubicBezTo>
                <a:cubicBezTo>
                  <a:pt x="632350" y="94489"/>
                  <a:pt x="636319" y="113540"/>
                  <a:pt x="645844" y="135765"/>
                </a:cubicBezTo>
                <a:cubicBezTo>
                  <a:pt x="655369" y="157990"/>
                  <a:pt x="671244" y="188946"/>
                  <a:pt x="681563" y="209583"/>
                </a:cubicBezTo>
                <a:cubicBezTo>
                  <a:pt x="691882" y="230221"/>
                  <a:pt x="700613" y="242128"/>
                  <a:pt x="707757" y="259590"/>
                </a:cubicBezTo>
                <a:cubicBezTo>
                  <a:pt x="714901" y="277052"/>
                  <a:pt x="724823" y="295705"/>
                  <a:pt x="724426" y="314358"/>
                </a:cubicBezTo>
                <a:cubicBezTo>
                  <a:pt x="724029" y="333011"/>
                  <a:pt x="711726" y="355236"/>
                  <a:pt x="705376" y="371508"/>
                </a:cubicBezTo>
                <a:cubicBezTo>
                  <a:pt x="699026" y="387780"/>
                  <a:pt x="693073" y="400878"/>
                  <a:pt x="686326" y="411990"/>
                </a:cubicBezTo>
                <a:cubicBezTo>
                  <a:pt x="679579" y="423102"/>
                  <a:pt x="676006" y="431436"/>
                  <a:pt x="664894" y="438183"/>
                </a:cubicBezTo>
                <a:cubicBezTo>
                  <a:pt x="653782" y="444930"/>
                  <a:pt x="633145" y="445327"/>
                  <a:pt x="619651" y="452471"/>
                </a:cubicBezTo>
                <a:cubicBezTo>
                  <a:pt x="606157" y="459615"/>
                  <a:pt x="599807" y="475490"/>
                  <a:pt x="583932" y="481046"/>
                </a:cubicBezTo>
                <a:cubicBezTo>
                  <a:pt x="568057" y="486602"/>
                  <a:pt x="537498" y="485014"/>
                  <a:pt x="524401" y="485808"/>
                </a:cubicBezTo>
                <a:cubicBezTo>
                  <a:pt x="511304" y="486602"/>
                  <a:pt x="505351" y="485808"/>
                  <a:pt x="505351" y="485808"/>
                </a:cubicBezTo>
                <a:cubicBezTo>
                  <a:pt x="493842" y="485808"/>
                  <a:pt x="468044" y="481442"/>
                  <a:pt x="455344" y="485808"/>
                </a:cubicBezTo>
                <a:cubicBezTo>
                  <a:pt x="442644" y="490174"/>
                  <a:pt x="431135" y="502080"/>
                  <a:pt x="429151" y="512002"/>
                </a:cubicBezTo>
                <a:cubicBezTo>
                  <a:pt x="427167" y="521924"/>
                  <a:pt x="438675" y="533831"/>
                  <a:pt x="443438" y="545340"/>
                </a:cubicBezTo>
                <a:cubicBezTo>
                  <a:pt x="448201" y="556849"/>
                  <a:pt x="452170" y="569549"/>
                  <a:pt x="457726" y="581058"/>
                </a:cubicBezTo>
                <a:cubicBezTo>
                  <a:pt x="463282" y="592567"/>
                  <a:pt x="472013" y="604871"/>
                  <a:pt x="476776" y="614396"/>
                </a:cubicBezTo>
                <a:cubicBezTo>
                  <a:pt x="481539" y="623921"/>
                  <a:pt x="484714" y="628683"/>
                  <a:pt x="486301" y="638208"/>
                </a:cubicBezTo>
                <a:cubicBezTo>
                  <a:pt x="487889" y="647733"/>
                  <a:pt x="487492" y="664005"/>
                  <a:pt x="486301" y="671546"/>
                </a:cubicBezTo>
                <a:cubicBezTo>
                  <a:pt x="485110" y="679087"/>
                  <a:pt x="484317" y="680674"/>
                  <a:pt x="479157" y="683452"/>
                </a:cubicBezTo>
                <a:cubicBezTo>
                  <a:pt x="473998" y="686230"/>
                  <a:pt x="463282" y="687024"/>
                  <a:pt x="455344" y="688215"/>
                </a:cubicBezTo>
                <a:cubicBezTo>
                  <a:pt x="447406" y="689406"/>
                  <a:pt x="439469" y="690199"/>
                  <a:pt x="431532" y="690596"/>
                </a:cubicBezTo>
                <a:cubicBezTo>
                  <a:pt x="423595" y="690993"/>
                  <a:pt x="415656" y="696549"/>
                  <a:pt x="407719" y="690596"/>
                </a:cubicBezTo>
                <a:cubicBezTo>
                  <a:pt x="399782" y="684643"/>
                  <a:pt x="388670" y="667577"/>
                  <a:pt x="383907" y="654877"/>
                </a:cubicBezTo>
                <a:cubicBezTo>
                  <a:pt x="379144" y="642177"/>
                  <a:pt x="385097" y="625112"/>
                  <a:pt x="379144" y="614396"/>
                </a:cubicBezTo>
                <a:cubicBezTo>
                  <a:pt x="373191" y="603680"/>
                  <a:pt x="359300" y="596933"/>
                  <a:pt x="348188" y="590583"/>
                </a:cubicBezTo>
                <a:cubicBezTo>
                  <a:pt x="337076" y="584233"/>
                  <a:pt x="322391" y="580662"/>
                  <a:pt x="312469" y="576296"/>
                </a:cubicBezTo>
                <a:cubicBezTo>
                  <a:pt x="302547" y="571930"/>
                  <a:pt x="297388" y="572724"/>
                  <a:pt x="288657" y="564390"/>
                </a:cubicBezTo>
                <a:cubicBezTo>
                  <a:pt x="279926" y="556056"/>
                  <a:pt x="270004" y="538990"/>
                  <a:pt x="260082" y="526290"/>
                </a:cubicBezTo>
                <a:cubicBezTo>
                  <a:pt x="250160" y="513590"/>
                  <a:pt x="243017" y="496921"/>
                  <a:pt x="229126" y="488190"/>
                </a:cubicBezTo>
                <a:cubicBezTo>
                  <a:pt x="215235" y="479459"/>
                  <a:pt x="194200" y="479458"/>
                  <a:pt x="176738" y="473902"/>
                </a:cubicBezTo>
                <a:cubicBezTo>
                  <a:pt x="159276" y="468346"/>
                  <a:pt x="139035" y="462790"/>
                  <a:pt x="124351" y="454852"/>
                </a:cubicBezTo>
                <a:cubicBezTo>
                  <a:pt x="109667" y="446915"/>
                  <a:pt x="97363" y="437389"/>
                  <a:pt x="88632" y="426277"/>
                </a:cubicBezTo>
                <a:cubicBezTo>
                  <a:pt x="79901" y="415165"/>
                  <a:pt x="74741" y="399289"/>
                  <a:pt x="71963" y="388177"/>
                </a:cubicBezTo>
                <a:cubicBezTo>
                  <a:pt x="69185" y="377065"/>
                  <a:pt x="60851" y="369524"/>
                  <a:pt x="71963" y="359602"/>
                </a:cubicBezTo>
                <a:cubicBezTo>
                  <a:pt x="83076" y="349680"/>
                  <a:pt x="123954" y="339759"/>
                  <a:pt x="138638" y="328646"/>
                </a:cubicBezTo>
                <a:cubicBezTo>
                  <a:pt x="153322" y="317534"/>
                  <a:pt x="157688" y="302849"/>
                  <a:pt x="160069" y="292927"/>
                </a:cubicBezTo>
                <a:cubicBezTo>
                  <a:pt x="162450" y="283005"/>
                  <a:pt x="156895" y="277052"/>
                  <a:pt x="152926" y="269115"/>
                </a:cubicBezTo>
                <a:cubicBezTo>
                  <a:pt x="148957" y="261178"/>
                  <a:pt x="145385" y="254033"/>
                  <a:pt x="136257" y="245302"/>
                </a:cubicBezTo>
                <a:cubicBezTo>
                  <a:pt x="127129" y="236571"/>
                  <a:pt x="112048" y="226252"/>
                  <a:pt x="98157" y="216727"/>
                </a:cubicBezTo>
                <a:cubicBezTo>
                  <a:pt x="84266" y="207202"/>
                  <a:pt x="64026" y="203233"/>
                  <a:pt x="52913" y="188152"/>
                </a:cubicBezTo>
                <a:cubicBezTo>
                  <a:pt x="41800" y="173071"/>
                  <a:pt x="38229" y="142909"/>
                  <a:pt x="31482" y="126240"/>
                </a:cubicBezTo>
                <a:cubicBezTo>
                  <a:pt x="24735" y="109571"/>
                  <a:pt x="-4237" y="72264"/>
                  <a:pt x="526" y="57183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70" name="Рисунок 69" descr="Маркер">
            <a:extLst>
              <a:ext uri="{FF2B5EF4-FFF2-40B4-BE49-F238E27FC236}">
                <a16:creationId xmlns:a16="http://schemas.microsoft.com/office/drawing/2014/main" id="{7C6F50E7-B105-4A1A-9168-FCEF4D90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237" y="4045461"/>
            <a:ext cx="81000" cy="81000"/>
          </a:xfrm>
          <a:prstGeom prst="rect">
            <a:avLst/>
          </a:prstGeom>
        </p:spPr>
      </p:pic>
      <p:pic>
        <p:nvPicPr>
          <p:cNvPr id="71" name="Рисунок 70" descr="Маркер">
            <a:extLst>
              <a:ext uri="{FF2B5EF4-FFF2-40B4-BE49-F238E27FC236}">
                <a16:creationId xmlns:a16="http://schemas.microsoft.com/office/drawing/2014/main" id="{FE626371-C3E4-484D-A2FA-E4976F7A1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8437" y="4090401"/>
            <a:ext cx="81000" cy="81000"/>
          </a:xfrm>
          <a:prstGeom prst="rect">
            <a:avLst/>
          </a:prstGeom>
        </p:spPr>
      </p:pic>
      <p:pic>
        <p:nvPicPr>
          <p:cNvPr id="74" name="Рисунок 73" descr="Маркер">
            <a:extLst>
              <a:ext uri="{FF2B5EF4-FFF2-40B4-BE49-F238E27FC236}">
                <a16:creationId xmlns:a16="http://schemas.microsoft.com/office/drawing/2014/main" id="{1B9A23FC-7783-4F54-8770-3027602F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8937" y="3965067"/>
            <a:ext cx="81000" cy="81000"/>
          </a:xfrm>
          <a:prstGeom prst="rect">
            <a:avLst/>
          </a:prstGeom>
        </p:spPr>
      </p:pic>
      <p:pic>
        <p:nvPicPr>
          <p:cNvPr id="137" name="Рисунок 136" descr="Маркер">
            <a:extLst>
              <a:ext uri="{FF2B5EF4-FFF2-40B4-BE49-F238E27FC236}">
                <a16:creationId xmlns:a16="http://schemas.microsoft.com/office/drawing/2014/main" id="{7E303047-B2E0-4907-9BB9-5CB5434F7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1478" y="3979239"/>
            <a:ext cx="81000" cy="81000"/>
          </a:xfrm>
          <a:prstGeom prst="rect">
            <a:avLst/>
          </a:prstGeom>
        </p:spPr>
      </p:pic>
      <p:pic>
        <p:nvPicPr>
          <p:cNvPr id="138" name="Рисунок 137" descr="Маркер">
            <a:extLst>
              <a:ext uri="{FF2B5EF4-FFF2-40B4-BE49-F238E27FC236}">
                <a16:creationId xmlns:a16="http://schemas.microsoft.com/office/drawing/2014/main" id="{33936A4C-3EF5-44B0-8AD0-C7FCB8211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478" y="3768161"/>
            <a:ext cx="81000" cy="81000"/>
          </a:xfrm>
          <a:prstGeom prst="rect">
            <a:avLst/>
          </a:prstGeom>
        </p:spPr>
      </p:pic>
      <p:pic>
        <p:nvPicPr>
          <p:cNvPr id="155" name="Рисунок 154" descr="Маркер">
            <a:extLst>
              <a:ext uri="{FF2B5EF4-FFF2-40B4-BE49-F238E27FC236}">
                <a16:creationId xmlns:a16="http://schemas.microsoft.com/office/drawing/2014/main" id="{246B574F-F859-4C24-B867-729DB6C6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08" y="3546688"/>
            <a:ext cx="81000" cy="81000"/>
          </a:xfrm>
          <a:prstGeom prst="rect">
            <a:avLst/>
          </a:prstGeom>
        </p:spPr>
      </p:pic>
      <p:pic>
        <p:nvPicPr>
          <p:cNvPr id="156" name="Рисунок 155" descr="Маркер">
            <a:extLst>
              <a:ext uri="{FF2B5EF4-FFF2-40B4-BE49-F238E27FC236}">
                <a16:creationId xmlns:a16="http://schemas.microsoft.com/office/drawing/2014/main" id="{781C022D-CC8C-457F-A1E2-9542E2306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1627" y="3616388"/>
            <a:ext cx="81000" cy="81000"/>
          </a:xfrm>
          <a:prstGeom prst="rect">
            <a:avLst/>
          </a:prstGeom>
        </p:spPr>
      </p:pic>
      <p:pic>
        <p:nvPicPr>
          <p:cNvPr id="73" name="Рисунок 72" descr="Маркер">
            <a:extLst>
              <a:ext uri="{FF2B5EF4-FFF2-40B4-BE49-F238E27FC236}">
                <a16:creationId xmlns:a16="http://schemas.microsoft.com/office/drawing/2014/main" id="{52E2892F-EBC5-4428-9F69-B4FD51BA4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846" y="3938739"/>
            <a:ext cx="81000" cy="81000"/>
          </a:xfrm>
          <a:prstGeom prst="rect">
            <a:avLst/>
          </a:prstGeom>
        </p:spPr>
      </p:pic>
      <p:pic>
        <p:nvPicPr>
          <p:cNvPr id="157" name="Рисунок 156" descr="Маркер">
            <a:extLst>
              <a:ext uri="{FF2B5EF4-FFF2-40B4-BE49-F238E27FC236}">
                <a16:creationId xmlns:a16="http://schemas.microsoft.com/office/drawing/2014/main" id="{7C6F50E7-B105-4A1A-9168-FCEF4D90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8037" y="3760826"/>
            <a:ext cx="81000" cy="81000"/>
          </a:xfrm>
          <a:prstGeom prst="rect">
            <a:avLst/>
          </a:prstGeom>
        </p:spPr>
      </p:pic>
      <p:sp>
        <p:nvSpPr>
          <p:cNvPr id="1038" name="Полилиния 1037"/>
          <p:cNvSpPr/>
          <p:nvPr/>
        </p:nvSpPr>
        <p:spPr>
          <a:xfrm>
            <a:off x="1398437" y="1546530"/>
            <a:ext cx="962573" cy="693037"/>
          </a:xfrm>
          <a:custGeom>
            <a:avLst/>
            <a:gdLst>
              <a:gd name="connsiteX0" fmla="*/ 45034 w 1302334"/>
              <a:gd name="connsiteY0" fmla="*/ 924049 h 924049"/>
              <a:gd name="connsiteX1" fmla="*/ 35509 w 1302334"/>
              <a:gd name="connsiteY1" fmla="*/ 838324 h 924049"/>
              <a:gd name="connsiteX2" fmla="*/ 83134 w 1302334"/>
              <a:gd name="connsiteY2" fmla="*/ 781174 h 924049"/>
              <a:gd name="connsiteX3" fmla="*/ 45034 w 1302334"/>
              <a:gd name="connsiteY3" fmla="*/ 724024 h 924049"/>
              <a:gd name="connsiteX4" fmla="*/ 11696 w 1302334"/>
              <a:gd name="connsiteY4" fmla="*/ 681161 h 924049"/>
              <a:gd name="connsiteX5" fmla="*/ 2171 w 1302334"/>
              <a:gd name="connsiteY5" fmla="*/ 647824 h 924049"/>
              <a:gd name="connsiteX6" fmla="*/ 2171 w 1302334"/>
              <a:gd name="connsiteY6" fmla="*/ 566861 h 924049"/>
              <a:gd name="connsiteX7" fmla="*/ 25984 w 1302334"/>
              <a:gd name="connsiteY7" fmla="*/ 466849 h 924049"/>
              <a:gd name="connsiteX8" fmla="*/ 78371 w 1302334"/>
              <a:gd name="connsiteY8" fmla="*/ 390649 h 924049"/>
              <a:gd name="connsiteX9" fmla="*/ 125996 w 1302334"/>
              <a:gd name="connsiteY9" fmla="*/ 319211 h 924049"/>
              <a:gd name="connsiteX10" fmla="*/ 226009 w 1302334"/>
              <a:gd name="connsiteY10" fmla="*/ 238249 h 924049"/>
              <a:gd name="connsiteX11" fmla="*/ 321259 w 1302334"/>
              <a:gd name="connsiteY11" fmla="*/ 181099 h 924049"/>
              <a:gd name="connsiteX12" fmla="*/ 430796 w 1302334"/>
              <a:gd name="connsiteY12" fmla="*/ 109661 h 924049"/>
              <a:gd name="connsiteX13" fmla="*/ 483184 w 1302334"/>
              <a:gd name="connsiteY13" fmla="*/ 85849 h 924049"/>
              <a:gd name="connsiteX14" fmla="*/ 649871 w 1302334"/>
              <a:gd name="connsiteY14" fmla="*/ 38224 h 924049"/>
              <a:gd name="connsiteX15" fmla="*/ 759409 w 1302334"/>
              <a:gd name="connsiteY15" fmla="*/ 14411 h 924049"/>
              <a:gd name="connsiteX16" fmla="*/ 911809 w 1302334"/>
              <a:gd name="connsiteY16" fmla="*/ 4886 h 924049"/>
              <a:gd name="connsiteX17" fmla="*/ 1007059 w 1302334"/>
              <a:gd name="connsiteY17" fmla="*/ 124 h 924049"/>
              <a:gd name="connsiteX18" fmla="*/ 1126121 w 1302334"/>
              <a:gd name="connsiteY18" fmla="*/ 9649 h 924049"/>
              <a:gd name="connsiteX19" fmla="*/ 1230896 w 1302334"/>
              <a:gd name="connsiteY19" fmla="*/ 19174 h 924049"/>
              <a:gd name="connsiteX20" fmla="*/ 1302334 w 1302334"/>
              <a:gd name="connsiteY20" fmla="*/ 33461 h 92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2334" h="924049">
                <a:moveTo>
                  <a:pt x="45034" y="924049"/>
                </a:moveTo>
                <a:cubicBezTo>
                  <a:pt x="37096" y="893092"/>
                  <a:pt x="29159" y="862136"/>
                  <a:pt x="35509" y="838324"/>
                </a:cubicBezTo>
                <a:cubicBezTo>
                  <a:pt x="41859" y="814512"/>
                  <a:pt x="81547" y="800224"/>
                  <a:pt x="83134" y="781174"/>
                </a:cubicBezTo>
                <a:cubicBezTo>
                  <a:pt x="84721" y="762124"/>
                  <a:pt x="56940" y="740693"/>
                  <a:pt x="45034" y="724024"/>
                </a:cubicBezTo>
                <a:cubicBezTo>
                  <a:pt x="33128" y="707355"/>
                  <a:pt x="18840" y="693861"/>
                  <a:pt x="11696" y="681161"/>
                </a:cubicBezTo>
                <a:cubicBezTo>
                  <a:pt x="4552" y="668461"/>
                  <a:pt x="3758" y="666874"/>
                  <a:pt x="2171" y="647824"/>
                </a:cubicBezTo>
                <a:cubicBezTo>
                  <a:pt x="584" y="628774"/>
                  <a:pt x="-1798" y="597023"/>
                  <a:pt x="2171" y="566861"/>
                </a:cubicBezTo>
                <a:cubicBezTo>
                  <a:pt x="6140" y="536699"/>
                  <a:pt x="13284" y="496218"/>
                  <a:pt x="25984" y="466849"/>
                </a:cubicBezTo>
                <a:cubicBezTo>
                  <a:pt x="38684" y="437480"/>
                  <a:pt x="61702" y="415255"/>
                  <a:pt x="78371" y="390649"/>
                </a:cubicBezTo>
                <a:cubicBezTo>
                  <a:pt x="95040" y="366043"/>
                  <a:pt x="101390" y="344611"/>
                  <a:pt x="125996" y="319211"/>
                </a:cubicBezTo>
                <a:cubicBezTo>
                  <a:pt x="150602" y="293811"/>
                  <a:pt x="193465" y="261268"/>
                  <a:pt x="226009" y="238249"/>
                </a:cubicBezTo>
                <a:cubicBezTo>
                  <a:pt x="258553" y="215230"/>
                  <a:pt x="287128" y="202530"/>
                  <a:pt x="321259" y="181099"/>
                </a:cubicBezTo>
                <a:cubicBezTo>
                  <a:pt x="355390" y="159668"/>
                  <a:pt x="403809" y="125536"/>
                  <a:pt x="430796" y="109661"/>
                </a:cubicBezTo>
                <a:cubicBezTo>
                  <a:pt x="457784" y="93786"/>
                  <a:pt x="446672" y="97755"/>
                  <a:pt x="483184" y="85849"/>
                </a:cubicBezTo>
                <a:cubicBezTo>
                  <a:pt x="519696" y="73943"/>
                  <a:pt x="603833" y="50130"/>
                  <a:pt x="649871" y="38224"/>
                </a:cubicBezTo>
                <a:cubicBezTo>
                  <a:pt x="695909" y="26318"/>
                  <a:pt x="715753" y="19967"/>
                  <a:pt x="759409" y="14411"/>
                </a:cubicBezTo>
                <a:cubicBezTo>
                  <a:pt x="803065" y="8855"/>
                  <a:pt x="911809" y="4886"/>
                  <a:pt x="911809" y="4886"/>
                </a:cubicBezTo>
                <a:cubicBezTo>
                  <a:pt x="953084" y="2505"/>
                  <a:pt x="971340" y="-670"/>
                  <a:pt x="1007059" y="124"/>
                </a:cubicBezTo>
                <a:cubicBezTo>
                  <a:pt x="1042778" y="918"/>
                  <a:pt x="1126121" y="9649"/>
                  <a:pt x="1126121" y="9649"/>
                </a:cubicBezTo>
                <a:cubicBezTo>
                  <a:pt x="1163427" y="12824"/>
                  <a:pt x="1201527" y="15205"/>
                  <a:pt x="1230896" y="19174"/>
                </a:cubicBezTo>
                <a:cubicBezTo>
                  <a:pt x="1260265" y="23143"/>
                  <a:pt x="1295190" y="33461"/>
                  <a:pt x="1302334" y="33461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041" name="Полилиния 1040"/>
          <p:cNvSpPr/>
          <p:nvPr/>
        </p:nvSpPr>
        <p:spPr>
          <a:xfrm>
            <a:off x="578978" y="1931155"/>
            <a:ext cx="819459" cy="103028"/>
          </a:xfrm>
          <a:custGeom>
            <a:avLst/>
            <a:gdLst>
              <a:gd name="connsiteX0" fmla="*/ 1003300 w 1003300"/>
              <a:gd name="connsiteY0" fmla="*/ 139751 h 181026"/>
              <a:gd name="connsiteX1" fmla="*/ 958850 w 1003300"/>
              <a:gd name="connsiteY1" fmla="*/ 85776 h 181026"/>
              <a:gd name="connsiteX2" fmla="*/ 923925 w 1003300"/>
              <a:gd name="connsiteY2" fmla="*/ 60376 h 181026"/>
              <a:gd name="connsiteX3" fmla="*/ 844550 w 1003300"/>
              <a:gd name="connsiteY3" fmla="*/ 25451 h 181026"/>
              <a:gd name="connsiteX4" fmla="*/ 774700 w 1003300"/>
              <a:gd name="connsiteY4" fmla="*/ 6401 h 181026"/>
              <a:gd name="connsiteX5" fmla="*/ 679450 w 1003300"/>
              <a:gd name="connsiteY5" fmla="*/ 51 h 181026"/>
              <a:gd name="connsiteX6" fmla="*/ 574675 w 1003300"/>
              <a:gd name="connsiteY6" fmla="*/ 3226 h 181026"/>
              <a:gd name="connsiteX7" fmla="*/ 492125 w 1003300"/>
              <a:gd name="connsiteY7" fmla="*/ 6401 h 181026"/>
              <a:gd name="connsiteX8" fmla="*/ 403225 w 1003300"/>
              <a:gd name="connsiteY8" fmla="*/ 19101 h 181026"/>
              <a:gd name="connsiteX9" fmla="*/ 333375 w 1003300"/>
              <a:gd name="connsiteY9" fmla="*/ 31801 h 181026"/>
              <a:gd name="connsiteX10" fmla="*/ 225425 w 1003300"/>
              <a:gd name="connsiteY10" fmla="*/ 66726 h 181026"/>
              <a:gd name="connsiteX11" fmla="*/ 149225 w 1003300"/>
              <a:gd name="connsiteY11" fmla="*/ 98476 h 181026"/>
              <a:gd name="connsiteX12" fmla="*/ 73025 w 1003300"/>
              <a:gd name="connsiteY12" fmla="*/ 133401 h 181026"/>
              <a:gd name="connsiteX13" fmla="*/ 31750 w 1003300"/>
              <a:gd name="connsiteY13" fmla="*/ 161976 h 181026"/>
              <a:gd name="connsiteX14" fmla="*/ 9525 w 1003300"/>
              <a:gd name="connsiteY14" fmla="*/ 177851 h 181026"/>
              <a:gd name="connsiteX15" fmla="*/ 0 w 1003300"/>
              <a:gd name="connsiteY15" fmla="*/ 181026 h 18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3300" h="181026">
                <a:moveTo>
                  <a:pt x="1003300" y="139751"/>
                </a:moveTo>
                <a:cubicBezTo>
                  <a:pt x="987689" y="119378"/>
                  <a:pt x="972079" y="99005"/>
                  <a:pt x="958850" y="85776"/>
                </a:cubicBezTo>
                <a:cubicBezTo>
                  <a:pt x="945621" y="72547"/>
                  <a:pt x="942975" y="70430"/>
                  <a:pt x="923925" y="60376"/>
                </a:cubicBezTo>
                <a:cubicBezTo>
                  <a:pt x="904875" y="50322"/>
                  <a:pt x="869421" y="34447"/>
                  <a:pt x="844550" y="25451"/>
                </a:cubicBezTo>
                <a:cubicBezTo>
                  <a:pt x="819679" y="16455"/>
                  <a:pt x="802217" y="10634"/>
                  <a:pt x="774700" y="6401"/>
                </a:cubicBezTo>
                <a:cubicBezTo>
                  <a:pt x="747183" y="2168"/>
                  <a:pt x="712787" y="580"/>
                  <a:pt x="679450" y="51"/>
                </a:cubicBezTo>
                <a:cubicBezTo>
                  <a:pt x="646113" y="-478"/>
                  <a:pt x="574675" y="3226"/>
                  <a:pt x="574675" y="3226"/>
                </a:cubicBezTo>
                <a:cubicBezTo>
                  <a:pt x="543454" y="4284"/>
                  <a:pt x="520700" y="3755"/>
                  <a:pt x="492125" y="6401"/>
                </a:cubicBezTo>
                <a:cubicBezTo>
                  <a:pt x="463550" y="9047"/>
                  <a:pt x="429683" y="14868"/>
                  <a:pt x="403225" y="19101"/>
                </a:cubicBezTo>
                <a:cubicBezTo>
                  <a:pt x="376767" y="23334"/>
                  <a:pt x="363008" y="23864"/>
                  <a:pt x="333375" y="31801"/>
                </a:cubicBezTo>
                <a:cubicBezTo>
                  <a:pt x="303742" y="39738"/>
                  <a:pt x="256117" y="55613"/>
                  <a:pt x="225425" y="66726"/>
                </a:cubicBezTo>
                <a:cubicBezTo>
                  <a:pt x="194733" y="77838"/>
                  <a:pt x="174625" y="87364"/>
                  <a:pt x="149225" y="98476"/>
                </a:cubicBezTo>
                <a:cubicBezTo>
                  <a:pt x="123825" y="109588"/>
                  <a:pt x="92604" y="122818"/>
                  <a:pt x="73025" y="133401"/>
                </a:cubicBezTo>
                <a:cubicBezTo>
                  <a:pt x="53446" y="143984"/>
                  <a:pt x="42333" y="154568"/>
                  <a:pt x="31750" y="161976"/>
                </a:cubicBezTo>
                <a:cubicBezTo>
                  <a:pt x="21167" y="169384"/>
                  <a:pt x="14817" y="174676"/>
                  <a:pt x="9525" y="177851"/>
                </a:cubicBezTo>
                <a:cubicBezTo>
                  <a:pt x="4233" y="181026"/>
                  <a:pt x="2116" y="181026"/>
                  <a:pt x="0" y="181026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72" name="Рисунок 71" descr="Маркер">
            <a:extLst>
              <a:ext uri="{FF2B5EF4-FFF2-40B4-BE49-F238E27FC236}">
                <a16:creationId xmlns:a16="http://schemas.microsoft.com/office/drawing/2014/main" id="{7D94354D-41E2-4053-906F-4B9266E65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0018" y="2121407"/>
            <a:ext cx="179637" cy="17963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82" y="1629823"/>
            <a:ext cx="21431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381894" y="1415821"/>
            <a:ext cx="2178158" cy="2228336"/>
          </a:xfrm>
          <a:custGeom>
            <a:avLst/>
            <a:gdLst>
              <a:gd name="connsiteX0" fmla="*/ 17859 w 2904211"/>
              <a:gd name="connsiteY0" fmla="*/ 982440 h 2971115"/>
              <a:gd name="connsiteX1" fmla="*/ 30559 w 2904211"/>
              <a:gd name="connsiteY1" fmla="*/ 728440 h 2971115"/>
              <a:gd name="connsiteX2" fmla="*/ 335359 w 2904211"/>
              <a:gd name="connsiteY2" fmla="*/ 468090 h 2971115"/>
              <a:gd name="connsiteX3" fmla="*/ 862409 w 2904211"/>
              <a:gd name="connsiteY3" fmla="*/ 283940 h 2971115"/>
              <a:gd name="connsiteX4" fmla="*/ 1491059 w 2904211"/>
              <a:gd name="connsiteY4" fmla="*/ 131540 h 2971115"/>
              <a:gd name="connsiteX5" fmla="*/ 2176859 w 2904211"/>
              <a:gd name="connsiteY5" fmla="*/ 29940 h 2971115"/>
              <a:gd name="connsiteX6" fmla="*/ 2684859 w 2904211"/>
              <a:gd name="connsiteY6" fmla="*/ 10890 h 2971115"/>
              <a:gd name="connsiteX7" fmla="*/ 2894409 w 2904211"/>
              <a:gd name="connsiteY7" fmla="*/ 182340 h 2971115"/>
              <a:gd name="connsiteX8" fmla="*/ 2862659 w 2904211"/>
              <a:gd name="connsiteY8" fmla="*/ 480790 h 2971115"/>
              <a:gd name="connsiteX9" fmla="*/ 2799159 w 2904211"/>
              <a:gd name="connsiteY9" fmla="*/ 683990 h 2971115"/>
              <a:gd name="connsiteX10" fmla="*/ 2672159 w 2904211"/>
              <a:gd name="connsiteY10" fmla="*/ 899890 h 2971115"/>
              <a:gd name="connsiteX11" fmla="*/ 2532459 w 2904211"/>
              <a:gd name="connsiteY11" fmla="*/ 1211040 h 2971115"/>
              <a:gd name="connsiteX12" fmla="*/ 2418159 w 2904211"/>
              <a:gd name="connsiteY12" fmla="*/ 1560290 h 2971115"/>
              <a:gd name="connsiteX13" fmla="*/ 2272109 w 2904211"/>
              <a:gd name="connsiteY13" fmla="*/ 2061940 h 2971115"/>
              <a:gd name="connsiteX14" fmla="*/ 2107009 w 2904211"/>
              <a:gd name="connsiteY14" fmla="*/ 2512790 h 2971115"/>
              <a:gd name="connsiteX15" fmla="*/ 1897459 w 2904211"/>
              <a:gd name="connsiteY15" fmla="*/ 2760440 h 2971115"/>
              <a:gd name="connsiteX16" fmla="*/ 1713309 w 2904211"/>
              <a:gd name="connsiteY16" fmla="*/ 2919190 h 2971115"/>
              <a:gd name="connsiteX17" fmla="*/ 1605359 w 2904211"/>
              <a:gd name="connsiteY17" fmla="*/ 2957290 h 2971115"/>
              <a:gd name="connsiteX18" fmla="*/ 1516459 w 2904211"/>
              <a:gd name="connsiteY18" fmla="*/ 2969990 h 2971115"/>
              <a:gd name="connsiteX19" fmla="*/ 1446609 w 2904211"/>
              <a:gd name="connsiteY19" fmla="*/ 2931890 h 2971115"/>
              <a:gd name="connsiteX20" fmla="*/ 1472009 w 2904211"/>
              <a:gd name="connsiteY20" fmla="*/ 2798540 h 2971115"/>
              <a:gd name="connsiteX21" fmla="*/ 1516459 w 2904211"/>
              <a:gd name="connsiteY21" fmla="*/ 2639790 h 2971115"/>
              <a:gd name="connsiteX22" fmla="*/ 1522809 w 2904211"/>
              <a:gd name="connsiteY22" fmla="*/ 2417540 h 2971115"/>
              <a:gd name="connsiteX23" fmla="*/ 1421209 w 2904211"/>
              <a:gd name="connsiteY23" fmla="*/ 2227040 h 2971115"/>
              <a:gd name="connsiteX24" fmla="*/ 1319609 w 2904211"/>
              <a:gd name="connsiteY24" fmla="*/ 1979390 h 2971115"/>
              <a:gd name="connsiteX25" fmla="*/ 1218009 w 2904211"/>
              <a:gd name="connsiteY25" fmla="*/ 1757140 h 2971115"/>
              <a:gd name="connsiteX26" fmla="*/ 1116409 w 2904211"/>
              <a:gd name="connsiteY26" fmla="*/ 1553940 h 2971115"/>
              <a:gd name="connsiteX27" fmla="*/ 944959 w 2904211"/>
              <a:gd name="connsiteY27" fmla="*/ 1306290 h 2971115"/>
              <a:gd name="connsiteX28" fmla="*/ 779859 w 2904211"/>
              <a:gd name="connsiteY28" fmla="*/ 1198340 h 2971115"/>
              <a:gd name="connsiteX29" fmla="*/ 532209 w 2904211"/>
              <a:gd name="connsiteY29" fmla="*/ 1128490 h 2971115"/>
              <a:gd name="connsiteX30" fmla="*/ 259159 w 2904211"/>
              <a:gd name="connsiteY30" fmla="*/ 1115790 h 2971115"/>
              <a:gd name="connsiteX31" fmla="*/ 94059 w 2904211"/>
              <a:gd name="connsiteY31" fmla="*/ 1071340 h 2971115"/>
              <a:gd name="connsiteX32" fmla="*/ 17859 w 2904211"/>
              <a:gd name="connsiteY32" fmla="*/ 982440 h 297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04211" h="2971115">
                <a:moveTo>
                  <a:pt x="17859" y="982440"/>
                </a:moveTo>
                <a:cubicBezTo>
                  <a:pt x="7276" y="925290"/>
                  <a:pt x="-22358" y="814165"/>
                  <a:pt x="30559" y="728440"/>
                </a:cubicBezTo>
                <a:cubicBezTo>
                  <a:pt x="83476" y="642715"/>
                  <a:pt x="196717" y="542173"/>
                  <a:pt x="335359" y="468090"/>
                </a:cubicBezTo>
                <a:cubicBezTo>
                  <a:pt x="474001" y="394007"/>
                  <a:pt x="669792" y="340032"/>
                  <a:pt x="862409" y="283940"/>
                </a:cubicBezTo>
                <a:cubicBezTo>
                  <a:pt x="1055026" y="227848"/>
                  <a:pt x="1271984" y="173873"/>
                  <a:pt x="1491059" y="131540"/>
                </a:cubicBezTo>
                <a:cubicBezTo>
                  <a:pt x="1710134" y="89207"/>
                  <a:pt x="1977892" y="50048"/>
                  <a:pt x="2176859" y="29940"/>
                </a:cubicBezTo>
                <a:cubicBezTo>
                  <a:pt x="2375826" y="9832"/>
                  <a:pt x="2565267" y="-14510"/>
                  <a:pt x="2684859" y="10890"/>
                </a:cubicBezTo>
                <a:cubicBezTo>
                  <a:pt x="2804451" y="36290"/>
                  <a:pt x="2864776" y="104023"/>
                  <a:pt x="2894409" y="182340"/>
                </a:cubicBezTo>
                <a:cubicBezTo>
                  <a:pt x="2924042" y="260657"/>
                  <a:pt x="2878534" y="397182"/>
                  <a:pt x="2862659" y="480790"/>
                </a:cubicBezTo>
                <a:cubicBezTo>
                  <a:pt x="2846784" y="564398"/>
                  <a:pt x="2830909" y="614140"/>
                  <a:pt x="2799159" y="683990"/>
                </a:cubicBezTo>
                <a:cubicBezTo>
                  <a:pt x="2767409" y="753840"/>
                  <a:pt x="2716609" y="812048"/>
                  <a:pt x="2672159" y="899890"/>
                </a:cubicBezTo>
                <a:cubicBezTo>
                  <a:pt x="2627709" y="987732"/>
                  <a:pt x="2574792" y="1100973"/>
                  <a:pt x="2532459" y="1211040"/>
                </a:cubicBezTo>
                <a:cubicBezTo>
                  <a:pt x="2490126" y="1321107"/>
                  <a:pt x="2461551" y="1418473"/>
                  <a:pt x="2418159" y="1560290"/>
                </a:cubicBezTo>
                <a:cubicBezTo>
                  <a:pt x="2374767" y="1702107"/>
                  <a:pt x="2323967" y="1903190"/>
                  <a:pt x="2272109" y="2061940"/>
                </a:cubicBezTo>
                <a:cubicBezTo>
                  <a:pt x="2220251" y="2220690"/>
                  <a:pt x="2169451" y="2396373"/>
                  <a:pt x="2107009" y="2512790"/>
                </a:cubicBezTo>
                <a:cubicBezTo>
                  <a:pt x="2044567" y="2629207"/>
                  <a:pt x="1963076" y="2692707"/>
                  <a:pt x="1897459" y="2760440"/>
                </a:cubicBezTo>
                <a:cubicBezTo>
                  <a:pt x="1831842" y="2828173"/>
                  <a:pt x="1761992" y="2886382"/>
                  <a:pt x="1713309" y="2919190"/>
                </a:cubicBezTo>
                <a:cubicBezTo>
                  <a:pt x="1664626" y="2951998"/>
                  <a:pt x="1638167" y="2948823"/>
                  <a:pt x="1605359" y="2957290"/>
                </a:cubicBezTo>
                <a:cubicBezTo>
                  <a:pt x="1572551" y="2965757"/>
                  <a:pt x="1542917" y="2974223"/>
                  <a:pt x="1516459" y="2969990"/>
                </a:cubicBezTo>
                <a:cubicBezTo>
                  <a:pt x="1490001" y="2965757"/>
                  <a:pt x="1454017" y="2960465"/>
                  <a:pt x="1446609" y="2931890"/>
                </a:cubicBezTo>
                <a:cubicBezTo>
                  <a:pt x="1439201" y="2903315"/>
                  <a:pt x="1460367" y="2847223"/>
                  <a:pt x="1472009" y="2798540"/>
                </a:cubicBezTo>
                <a:cubicBezTo>
                  <a:pt x="1483651" y="2749857"/>
                  <a:pt x="1507992" y="2703290"/>
                  <a:pt x="1516459" y="2639790"/>
                </a:cubicBezTo>
                <a:cubicBezTo>
                  <a:pt x="1524926" y="2576290"/>
                  <a:pt x="1538684" y="2486332"/>
                  <a:pt x="1522809" y="2417540"/>
                </a:cubicBezTo>
                <a:cubicBezTo>
                  <a:pt x="1506934" y="2348748"/>
                  <a:pt x="1455076" y="2300065"/>
                  <a:pt x="1421209" y="2227040"/>
                </a:cubicBezTo>
                <a:cubicBezTo>
                  <a:pt x="1387342" y="2154015"/>
                  <a:pt x="1353476" y="2057707"/>
                  <a:pt x="1319609" y="1979390"/>
                </a:cubicBezTo>
                <a:cubicBezTo>
                  <a:pt x="1285742" y="1901073"/>
                  <a:pt x="1251876" y="1828048"/>
                  <a:pt x="1218009" y="1757140"/>
                </a:cubicBezTo>
                <a:cubicBezTo>
                  <a:pt x="1184142" y="1686232"/>
                  <a:pt x="1161917" y="1629082"/>
                  <a:pt x="1116409" y="1553940"/>
                </a:cubicBezTo>
                <a:cubicBezTo>
                  <a:pt x="1070901" y="1478798"/>
                  <a:pt x="1001051" y="1365557"/>
                  <a:pt x="944959" y="1306290"/>
                </a:cubicBezTo>
                <a:cubicBezTo>
                  <a:pt x="888867" y="1247023"/>
                  <a:pt x="848651" y="1227973"/>
                  <a:pt x="779859" y="1198340"/>
                </a:cubicBezTo>
                <a:cubicBezTo>
                  <a:pt x="711067" y="1168707"/>
                  <a:pt x="618992" y="1142248"/>
                  <a:pt x="532209" y="1128490"/>
                </a:cubicBezTo>
                <a:cubicBezTo>
                  <a:pt x="445426" y="1114732"/>
                  <a:pt x="332184" y="1125315"/>
                  <a:pt x="259159" y="1115790"/>
                </a:cubicBezTo>
                <a:cubicBezTo>
                  <a:pt x="186134" y="1106265"/>
                  <a:pt x="135334" y="1099915"/>
                  <a:pt x="94059" y="1071340"/>
                </a:cubicBezTo>
                <a:cubicBezTo>
                  <a:pt x="52784" y="1042765"/>
                  <a:pt x="28442" y="1039590"/>
                  <a:pt x="17859" y="982440"/>
                </a:cubicBezTo>
                <a:close/>
              </a:path>
            </a:pathLst>
          </a:custGeom>
          <a:noFill/>
          <a:ln w="25400" cap="flat" cmpd="sng">
            <a:solidFill>
              <a:srgbClr val="FF0000">
                <a:alpha val="84000"/>
              </a:srgb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09227-8C3F-488A-9B69-309748251DDA}"/>
              </a:ext>
            </a:extLst>
          </p:cNvPr>
          <p:cNvSpPr/>
          <p:nvPr/>
        </p:nvSpPr>
        <p:spPr>
          <a:xfrm>
            <a:off x="4797152" y="123478"/>
            <a:ext cx="1872208" cy="792088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Google Shape;74;p15">
            <a:extLst>
              <a:ext uri="{FF2B5EF4-FFF2-40B4-BE49-F238E27FC236}">
                <a16:creationId xmlns:a16="http://schemas.microsoft.com/office/drawing/2014/main" id="{4841A7AA-551C-4A1B-BB3A-63A2F31A5E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81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E3096A-3518-4005-8EE7-17EFB7C518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85184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28</a:t>
            </a:fld>
            <a:endParaRPr lang="ru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" sz="1575" dirty="0"/>
              <a:t>СМЕТА РАСХОДОВ </a:t>
            </a:r>
            <a:r>
              <a:rPr lang="ru-RU" sz="1575" dirty="0"/>
              <a:t>НА 1 ЭТАП</a:t>
            </a:r>
            <a:endParaRPr sz="1575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E690CB9-F9B5-4E71-A7FD-7BEE96353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00225"/>
              </p:ext>
            </p:extLst>
          </p:nvPr>
        </p:nvGraphicFramePr>
        <p:xfrm>
          <a:off x="188640" y="1491631"/>
          <a:ext cx="6480720" cy="2520281"/>
        </p:xfrm>
        <a:graphic>
          <a:graphicData uri="http://schemas.openxmlformats.org/drawingml/2006/table">
            <a:tbl>
              <a:tblPr firstRow="1" lastRow="1" bandRow="1"/>
              <a:tblGrid>
                <a:gridCol w="4715322">
                  <a:extLst>
                    <a:ext uri="{9D8B030D-6E8A-4147-A177-3AD203B41FA5}">
                      <a16:colId xmlns:a16="http://schemas.microsoft.com/office/drawing/2014/main" val="1858778659"/>
                    </a:ext>
                  </a:extLst>
                </a:gridCol>
                <a:gridCol w="1765398">
                  <a:extLst>
                    <a:ext uri="{9D8B030D-6E8A-4147-A177-3AD203B41FA5}">
                      <a16:colId xmlns:a16="http://schemas.microsoft.com/office/drawing/2014/main" val="616277541"/>
                    </a:ext>
                  </a:extLst>
                </a:gridCol>
              </a:tblGrid>
              <a:tr h="752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Виды расходов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05056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работ и услуг привлеченных экспертов ВПК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3 691,80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05552"/>
                  </a:ext>
                </a:extLst>
              </a:tr>
              <a:tr h="43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Страховые взносы (27,1%)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1 000,48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16280"/>
                  </a:ext>
                </a:extLst>
              </a:tr>
              <a:tr h="43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Иные расходы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515,43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418654"/>
                  </a:ext>
                </a:extLst>
              </a:tr>
              <a:tr h="43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5 207,71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76316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6B1D04-577D-4B41-9D5E-51F94D436F8A}"/>
              </a:ext>
            </a:extLst>
          </p:cNvPr>
          <p:cNvSpPr/>
          <p:nvPr/>
        </p:nvSpPr>
        <p:spPr>
          <a:xfrm>
            <a:off x="4725144" y="123478"/>
            <a:ext cx="1944216" cy="720080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74;p15">
            <a:extLst>
              <a:ext uri="{FF2B5EF4-FFF2-40B4-BE49-F238E27FC236}">
                <a16:creationId xmlns:a16="http://schemas.microsoft.com/office/drawing/2014/main" id="{7A35E362-D01E-4753-B2CF-D6C5190B5A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92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8;p48">
            <a:extLst>
              <a:ext uri="{FF2B5EF4-FFF2-40B4-BE49-F238E27FC236}">
                <a16:creationId xmlns:a16="http://schemas.microsoft.com/office/drawing/2014/main" id="{CC27A642-5AB2-4B03-8173-F63922912D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4664" y="1275606"/>
            <a:ext cx="5915025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sz="1050" dirty="0">
                <a:solidFill>
                  <a:schemeClr val="tx1"/>
                </a:solidFill>
              </a:rPr>
              <a:t>   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 1. </a:t>
            </a:r>
            <a:r>
              <a:rPr lang="ru" sz="1050" dirty="0">
                <a:solidFill>
                  <a:schemeClr val="tx1"/>
                </a:solidFill>
              </a:rPr>
              <a:t>Утвердить концепцию межрегиональной программы «Развитие внутреннего и въездного туризма в Сибири (2019-2025 гг.)»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" sz="1050" dirty="0">
              <a:solidFill>
                <a:schemeClr val="tx1"/>
              </a:solidFill>
            </a:endParaRP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sz="1050" b="1" dirty="0">
                <a:solidFill>
                  <a:schemeClr val="tx1"/>
                </a:solidFill>
              </a:rPr>
              <a:t>    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sz="1050" dirty="0">
                <a:solidFill>
                  <a:schemeClr val="tx1"/>
                </a:solidFill>
              </a:rPr>
              <a:t>Поручить Исполнительному комитету МАСС обеспечить разработку и реализацию межрегиональной программы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     3. </a:t>
            </a:r>
            <a:r>
              <a:rPr lang="ru" sz="1050" dirty="0">
                <a:solidFill>
                  <a:schemeClr val="tx1"/>
                </a:solidFill>
              </a:rPr>
              <a:t>Утвердить </a:t>
            </a:r>
            <a:r>
              <a:rPr lang="ru-RU" sz="1050" dirty="0">
                <a:solidFill>
                  <a:schemeClr val="tx1"/>
                </a:solidFill>
              </a:rPr>
              <a:t>с</a:t>
            </a:r>
            <a:r>
              <a:rPr lang="ru" sz="1050" dirty="0">
                <a:solidFill>
                  <a:schemeClr val="tx1"/>
                </a:solidFill>
              </a:rPr>
              <a:t>мету расходов на 2020 год на реализацию межрегиональной программы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" sz="1050" dirty="0">
              <a:solidFill>
                <a:schemeClr val="tx1"/>
              </a:solidFill>
            </a:endParaRP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ru" sz="1050" dirty="0">
                <a:solidFill>
                  <a:schemeClr val="tx1"/>
                </a:solidFill>
              </a:rPr>
              <a:t>    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" sz="1050" dirty="0">
                <a:solidFill>
                  <a:schemeClr val="tx1"/>
                </a:solidFill>
              </a:rPr>
              <a:t>Рекомендовать </a:t>
            </a:r>
            <a:r>
              <a:rPr lang="ru-RU" sz="1050" dirty="0">
                <a:solidFill>
                  <a:schemeClr val="tx1"/>
                </a:solidFill>
              </a:rPr>
              <a:t>в</a:t>
            </a:r>
            <a:r>
              <a:rPr lang="ru" sz="1050" dirty="0">
                <a:solidFill>
                  <a:schemeClr val="tx1"/>
                </a:solidFill>
              </a:rPr>
              <a:t>ысшим должностным лицам субъектов РФ, входящих в состав МАСС</a:t>
            </a:r>
            <a:r>
              <a:rPr lang="ru-RU" sz="1050" dirty="0">
                <a:solidFill>
                  <a:schemeClr val="tx1"/>
                </a:solidFill>
              </a:rPr>
              <a:t>:</a:t>
            </a:r>
            <a:endParaRPr lang="en-US" sz="1050" dirty="0">
              <a:solidFill>
                <a:schemeClr val="tx1"/>
              </a:solidFill>
            </a:endParaRP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ru-RU" sz="1050" dirty="0">
                <a:solidFill>
                  <a:schemeClr val="tx1"/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4.1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" sz="1050" dirty="0">
                <a:solidFill>
                  <a:schemeClr val="tx1"/>
                </a:solidFill>
              </a:rPr>
              <a:t>назначить </a:t>
            </a:r>
            <a:r>
              <a:rPr lang="ru-RU" sz="1050" dirty="0">
                <a:solidFill>
                  <a:schemeClr val="tx1"/>
                </a:solidFill>
              </a:rPr>
              <a:t>уполномоченных</a:t>
            </a:r>
            <a:r>
              <a:rPr lang="ru" sz="1050" dirty="0">
                <a:solidFill>
                  <a:schemeClr val="tx1"/>
                </a:solidFill>
              </a:rPr>
              <a:t> лиц для взаимодействия с </a:t>
            </a:r>
            <a:r>
              <a:rPr lang="ru-RU" sz="1050" dirty="0">
                <a:solidFill>
                  <a:schemeClr val="tx1"/>
                </a:solidFill>
              </a:rPr>
              <a:t>Исполнительным комитетом</a:t>
            </a:r>
            <a:r>
              <a:rPr lang="ru" sz="1050" dirty="0">
                <a:solidFill>
                  <a:schemeClr val="tx1"/>
                </a:solidFill>
              </a:rPr>
              <a:t> МАСС </a:t>
            </a:r>
            <a:r>
              <a:rPr lang="ru-RU" sz="1050" dirty="0">
                <a:solidFill>
                  <a:schemeClr val="tx1"/>
                </a:solidFill>
              </a:rPr>
              <a:t>по вопросам разработки и реализации межрегиональной программы</a:t>
            </a:r>
            <a:r>
              <a:rPr lang="ru" sz="1050" dirty="0">
                <a:solidFill>
                  <a:schemeClr val="tx1"/>
                </a:solidFill>
              </a:rPr>
              <a:t>;</a:t>
            </a: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ru" sz="1050" dirty="0">
              <a:solidFill>
                <a:schemeClr val="tx1"/>
              </a:solidFill>
            </a:endParaRP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sz="1050" dirty="0">
                <a:solidFill>
                  <a:schemeClr val="tx1"/>
                </a:solidFill>
              </a:rPr>
              <a:t>    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4.2 </a:t>
            </a:r>
            <a:r>
              <a:rPr lang="ru-RU" sz="1050" dirty="0">
                <a:solidFill>
                  <a:schemeClr val="tx1"/>
                </a:solidFill>
              </a:rPr>
              <a:t>поручить исполнительным органам государственной власти направить в адрес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Исполнительного комитета МАСС предложения по туристским проектам, маршрутам, кластерам</a:t>
            </a:r>
            <a:r>
              <a:rPr lang="en-US" sz="1050" dirty="0">
                <a:solidFill>
                  <a:schemeClr val="tx1"/>
                </a:solidFill>
              </a:rPr>
              <a:t>,</a:t>
            </a:r>
            <a:r>
              <a:rPr lang="ru-RU" sz="1050" dirty="0">
                <a:solidFill>
                  <a:schemeClr val="tx1"/>
                </a:solidFill>
              </a:rPr>
              <a:t> объектам туристского показа и посещения для включения в межрегиональную программу</a:t>
            </a:r>
            <a:endParaRPr lang="ru" sz="105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36009F-63A0-40A9-8722-12187F83C69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57192" y="4803998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29</a:t>
            </a:fld>
            <a:endParaRPr lang="ru" dirty="0"/>
          </a:p>
        </p:txBody>
      </p:sp>
      <p:sp>
        <p:nvSpPr>
          <p:cNvPr id="9" name="Google Shape;419;p48">
            <a:extLst>
              <a:ext uri="{FF2B5EF4-FFF2-40B4-BE49-F238E27FC236}">
                <a16:creationId xmlns:a16="http://schemas.microsoft.com/office/drawing/2014/main" id="{A0D24389-B57A-402D-B9FF-F10EB053C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8637" marR="3455">
              <a:lnSpc>
                <a:spcPct val="50000"/>
              </a:lnSpc>
              <a:buClr>
                <a:srgbClr val="000000"/>
              </a:buClr>
            </a:pPr>
            <a:r>
              <a:rPr lang="ru" sz="1575" dirty="0"/>
              <a:t>ПРЕДЛОЖЕНИЯ В ПРОЕКТ РЕШЕНИЯ</a:t>
            </a:r>
            <a:endParaRPr sz="157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32F55F-1628-4784-8090-7B09CE1A8B03}"/>
              </a:ext>
            </a:extLst>
          </p:cNvPr>
          <p:cNvSpPr/>
          <p:nvPr/>
        </p:nvSpPr>
        <p:spPr>
          <a:xfrm>
            <a:off x="4653136" y="51470"/>
            <a:ext cx="2160240" cy="86409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74;p15">
            <a:extLst>
              <a:ext uri="{FF2B5EF4-FFF2-40B4-BE49-F238E27FC236}">
                <a16:creationId xmlns:a16="http://schemas.microsoft.com/office/drawing/2014/main" id="{DD88BDC8-9EAF-4199-8A2F-9618C76732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0;p32">
            <a:extLst>
              <a:ext uri="{FF2B5EF4-FFF2-40B4-BE49-F238E27FC236}">
                <a16:creationId xmlns:a16="http://schemas.microsoft.com/office/drawing/2014/main" id="{E5856CAA-72E5-48B9-BC81-6B0BEF0E2605}"/>
              </a:ext>
            </a:extLst>
          </p:cNvPr>
          <p:cNvSpPr txBox="1">
            <a:spLocks/>
          </p:cNvSpPr>
          <p:nvPr/>
        </p:nvSpPr>
        <p:spPr>
          <a:xfrm>
            <a:off x="116632" y="123478"/>
            <a:ext cx="6552902" cy="68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0000"/>
              </a:lnSpc>
              <a:buSzPts val="2100"/>
            </a:pPr>
            <a:r>
              <a:rPr lang="ru-RU" sz="1575" dirty="0"/>
              <a:t>АКТУАЛЬНОСТЬ РЕАЛИЗАЦИИ ПРОГРАММЫ</a:t>
            </a:r>
          </a:p>
        </p:txBody>
      </p:sp>
      <p:sp>
        <p:nvSpPr>
          <p:cNvPr id="17" name="Google Shape;161;p32">
            <a:extLst>
              <a:ext uri="{FF2B5EF4-FFF2-40B4-BE49-F238E27FC236}">
                <a16:creationId xmlns:a16="http://schemas.microsoft.com/office/drawing/2014/main" id="{8CDB8015-23DE-40AD-8798-E30ADD7AA3B9}"/>
              </a:ext>
            </a:extLst>
          </p:cNvPr>
          <p:cNvSpPr>
            <a:spLocks noChangeAspect="1"/>
          </p:cNvSpPr>
          <p:nvPr/>
        </p:nvSpPr>
        <p:spPr>
          <a:xfrm rot="5400000">
            <a:off x="588179" y="3045692"/>
            <a:ext cx="405000" cy="405000"/>
          </a:xfrm>
          <a:prstGeom prst="teardrop">
            <a:avLst>
              <a:gd name="adj" fmla="val 100000"/>
            </a:avLst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050">
              <a:solidFill>
                <a:srgbClr val="FFFFFF"/>
              </a:solidFill>
            </a:endParaRPr>
          </a:p>
        </p:txBody>
      </p:sp>
      <p:pic>
        <p:nvPicPr>
          <p:cNvPr id="18" name="Google Shape;162;p32" descr="Портфель">
            <a:extLst>
              <a:ext uri="{FF2B5EF4-FFF2-40B4-BE49-F238E27FC236}">
                <a16:creationId xmlns:a16="http://schemas.microsoft.com/office/drawing/2014/main" id="{088F5D10-4D41-4777-9877-A4683F4ED3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679" y="3109625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63;p32">
            <a:extLst>
              <a:ext uri="{FF2B5EF4-FFF2-40B4-BE49-F238E27FC236}">
                <a16:creationId xmlns:a16="http://schemas.microsoft.com/office/drawing/2014/main" id="{80D53A49-ADD6-4CE4-A63B-F98526FDB25E}"/>
              </a:ext>
            </a:extLst>
          </p:cNvPr>
          <p:cNvSpPr/>
          <p:nvPr/>
        </p:nvSpPr>
        <p:spPr>
          <a:xfrm rot="5400000">
            <a:off x="590106" y="2238220"/>
            <a:ext cx="405000" cy="405000"/>
          </a:xfrm>
          <a:prstGeom prst="teardrop">
            <a:avLst>
              <a:gd name="adj" fmla="val 100000"/>
            </a:avLst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050">
              <a:solidFill>
                <a:srgbClr val="FFFFFF"/>
              </a:solidFill>
            </a:endParaRPr>
          </a:p>
        </p:txBody>
      </p:sp>
      <p:pic>
        <p:nvPicPr>
          <p:cNvPr id="20" name="Google Shape;164;p32" descr="Социальная сеть">
            <a:extLst>
              <a:ext uri="{FF2B5EF4-FFF2-40B4-BE49-F238E27FC236}">
                <a16:creationId xmlns:a16="http://schemas.microsoft.com/office/drawing/2014/main" id="{51A464F3-70FB-472B-9317-CCB231885A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26" y="2280788"/>
            <a:ext cx="319864" cy="319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5;p32">
            <a:extLst>
              <a:ext uri="{FF2B5EF4-FFF2-40B4-BE49-F238E27FC236}">
                <a16:creationId xmlns:a16="http://schemas.microsoft.com/office/drawing/2014/main" id="{9D56EF5A-2961-433F-8A4D-0DBF28281BA9}"/>
              </a:ext>
            </a:extLst>
          </p:cNvPr>
          <p:cNvSpPr/>
          <p:nvPr/>
        </p:nvSpPr>
        <p:spPr>
          <a:xfrm>
            <a:off x="251123" y="1362100"/>
            <a:ext cx="6481067" cy="53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Clr>
                <a:srgbClr val="0E579B"/>
              </a:buClr>
              <a:buSzPts val="2100"/>
            </a:pPr>
            <a:r>
              <a:rPr lang="ru" sz="1575" b="1" dirty="0">
                <a:solidFill>
                  <a:schemeClr val="accent5">
                    <a:lumMod val="50000"/>
                  </a:schemeClr>
                </a:solidFill>
              </a:rPr>
              <a:t>Роль туризма в социально-экономическом развитии </a:t>
            </a:r>
            <a:br>
              <a:rPr lang="ru" sz="1575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" sz="1575" b="1" dirty="0">
                <a:solidFill>
                  <a:schemeClr val="accent5">
                    <a:lumMod val="50000"/>
                  </a:schemeClr>
                </a:solidFill>
              </a:rPr>
              <a:t>субъектов РФ – членов МАСС</a:t>
            </a:r>
            <a:endParaRPr sz="825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2" name="Google Shape;166;p32">
            <a:extLst>
              <a:ext uri="{FF2B5EF4-FFF2-40B4-BE49-F238E27FC236}">
                <a16:creationId xmlns:a16="http://schemas.microsoft.com/office/drawing/2014/main" id="{8298D16C-6296-4661-BB55-1E5F7AEE8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65391"/>
              </p:ext>
            </p:extLst>
          </p:nvPr>
        </p:nvGraphicFramePr>
        <p:xfrm>
          <a:off x="1112281" y="2084597"/>
          <a:ext cx="5580619" cy="20586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8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Мультипликативный эффект для экономики регионов за счет формирования </a:t>
                      </a: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валовой </a:t>
                      </a:r>
                      <a:r>
                        <a:rPr lang="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добавленной стоимости в различных видах экономической деятельности (транспорт, торговля, сфера услуг, строительство и другие)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50" marR="51450" marT="25725" marB="2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ru-RU" sz="11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Повышение инвестиционной привлекательности регионов МАСС в целях привлечения федеральных и внебюджетных средств</a:t>
                      </a:r>
                      <a:endParaRPr lang="ru-RU" sz="120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50" marR="51450" marT="25725" marB="2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ru-RU"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Обеспечение занятости населения, в том числе в сфере малого и среднего предпринимательства</a:t>
                      </a:r>
                      <a:endParaRPr lang="ru-RU" sz="120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50" marR="51450" marT="25725" marB="2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1" name="Google Shape;168;p32">
            <a:extLst>
              <a:ext uri="{FF2B5EF4-FFF2-40B4-BE49-F238E27FC236}">
                <a16:creationId xmlns:a16="http://schemas.microsoft.com/office/drawing/2014/main" id="{2065360D-5D9E-47DA-B844-1718C15E7E4A}"/>
              </a:ext>
            </a:extLst>
          </p:cNvPr>
          <p:cNvCxnSpPr>
            <a:cxnSpLocks/>
          </p:cNvCxnSpPr>
          <p:nvPr/>
        </p:nvCxnSpPr>
        <p:spPr>
          <a:xfrm>
            <a:off x="1198478" y="3007633"/>
            <a:ext cx="5022558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63;p32">
            <a:extLst>
              <a:ext uri="{FF2B5EF4-FFF2-40B4-BE49-F238E27FC236}">
                <a16:creationId xmlns:a16="http://schemas.microsoft.com/office/drawing/2014/main" id="{BFCCA53D-9340-4361-8470-1007BA1B6F0A}"/>
              </a:ext>
            </a:extLst>
          </p:cNvPr>
          <p:cNvSpPr>
            <a:spLocks noChangeAspect="1"/>
          </p:cNvSpPr>
          <p:nvPr/>
        </p:nvSpPr>
        <p:spPr>
          <a:xfrm rot="5400000">
            <a:off x="588179" y="3678320"/>
            <a:ext cx="405000" cy="405000"/>
          </a:xfrm>
          <a:prstGeom prst="teardrop">
            <a:avLst>
              <a:gd name="adj" fmla="val 100000"/>
            </a:avLst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050">
              <a:solidFill>
                <a:srgbClr val="FFFFF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938395-8F40-433A-B275-FFF7598C15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35186" y="4792336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3</a:t>
            </a:fld>
            <a:endParaRPr lang="ru" dirty="0"/>
          </a:p>
        </p:txBody>
      </p:sp>
      <p:cxnSp>
        <p:nvCxnSpPr>
          <p:cNvPr id="24" name="Google Shape;168;p32">
            <a:extLst>
              <a:ext uri="{FF2B5EF4-FFF2-40B4-BE49-F238E27FC236}">
                <a16:creationId xmlns:a16="http://schemas.microsoft.com/office/drawing/2014/main" id="{EC68A88F-0831-485A-A3E9-70EBEA528784}"/>
              </a:ext>
            </a:extLst>
          </p:cNvPr>
          <p:cNvCxnSpPr>
            <a:cxnSpLocks/>
          </p:cNvCxnSpPr>
          <p:nvPr/>
        </p:nvCxnSpPr>
        <p:spPr>
          <a:xfrm>
            <a:off x="1198478" y="3651870"/>
            <a:ext cx="5022558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200;p34" descr="Собрание">
            <a:extLst>
              <a:ext uri="{FF2B5EF4-FFF2-40B4-BE49-F238E27FC236}">
                <a16:creationId xmlns:a16="http://schemas.microsoft.com/office/drawing/2014/main" id="{F0C9FF66-DD25-4251-B62D-794ADE913F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36102" y="3719692"/>
            <a:ext cx="322256" cy="322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AC2282-505B-4C83-855B-91912598B8B9}"/>
              </a:ext>
            </a:extLst>
          </p:cNvPr>
          <p:cNvSpPr/>
          <p:nvPr/>
        </p:nvSpPr>
        <p:spPr>
          <a:xfrm>
            <a:off x="4869160" y="0"/>
            <a:ext cx="1872208" cy="91556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Google Shape;74;p15">
            <a:extLst>
              <a:ext uri="{FF2B5EF4-FFF2-40B4-BE49-F238E27FC236}">
                <a16:creationId xmlns:a16="http://schemas.microsoft.com/office/drawing/2014/main" id="{08E47872-E365-4D30-8074-B8E0754ABE0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D2515FB7-1498-4034-AB15-BEE4A96B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" y="102337"/>
            <a:ext cx="5219278" cy="741707"/>
          </a:xfrm>
        </p:spPr>
        <p:txBody>
          <a:bodyPr/>
          <a:lstStyle/>
          <a:p>
            <a:r>
              <a:rPr lang="ru-RU" sz="1575" dirty="0"/>
              <a:t>МЕСТО ПРОГРАММЫ В СИСТЕМЕ СТРАТЕГИЧЕСКОГО ПЛАНИРОВАНИЯ РОССИЙСКОЙ ФЕДЕРАЦИИ</a:t>
            </a:r>
          </a:p>
        </p:txBody>
      </p:sp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269921B1-C460-47B5-BF33-D3E8DC7AD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86830"/>
              </p:ext>
            </p:extLst>
          </p:nvPr>
        </p:nvGraphicFramePr>
        <p:xfrm>
          <a:off x="94320" y="1024612"/>
          <a:ext cx="6669360" cy="374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CDA0BC-FE45-442D-861C-A449623F86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59127" y="4810882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4</a:t>
            </a:fld>
            <a:endParaRPr lang="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138A6-B2C0-4D62-954C-72F1C88A3FA4}"/>
              </a:ext>
            </a:extLst>
          </p:cNvPr>
          <p:cNvSpPr/>
          <p:nvPr/>
        </p:nvSpPr>
        <p:spPr>
          <a:xfrm>
            <a:off x="4829969" y="0"/>
            <a:ext cx="1872208" cy="91556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74;p15">
            <a:extLst>
              <a:ext uri="{FF2B5EF4-FFF2-40B4-BE49-F238E27FC236}">
                <a16:creationId xmlns:a16="http://schemas.microsoft.com/office/drawing/2014/main" id="{1451167F-38DC-44B9-8DF4-7553F78287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5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7;p33">
            <a:extLst>
              <a:ext uri="{FF2B5EF4-FFF2-40B4-BE49-F238E27FC236}">
                <a16:creationId xmlns:a16="http://schemas.microsoft.com/office/drawing/2014/main" id="{73EF4F3C-795E-4CEF-8BF9-2D3BC3EAADA9}"/>
              </a:ext>
            </a:extLst>
          </p:cNvPr>
          <p:cNvSpPr/>
          <p:nvPr/>
        </p:nvSpPr>
        <p:spPr>
          <a:xfrm>
            <a:off x="320454" y="1417236"/>
            <a:ext cx="6217092" cy="29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800"/>
            </a:pPr>
            <a:r>
              <a:rPr lang="ru-RU" sz="1575" b="1" dirty="0">
                <a:solidFill>
                  <a:schemeClr val="accent5">
                    <a:lumMod val="50000"/>
                  </a:schemeClr>
                </a:solidFill>
              </a:rPr>
              <a:t>Организации, привлеченные для разработки Программы</a:t>
            </a:r>
            <a:endParaRPr sz="157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6375A5-0A07-4A0E-8CE9-F42B851CD6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65525" y="4808298"/>
            <a:ext cx="1543050" cy="2054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5</a:t>
            </a:fld>
            <a:endParaRPr lang="ru"/>
          </a:p>
        </p:txBody>
      </p:sp>
      <p:sp>
        <p:nvSpPr>
          <p:cNvPr id="9" name="Google Shape;180;p33">
            <a:extLst>
              <a:ext uri="{FF2B5EF4-FFF2-40B4-BE49-F238E27FC236}">
                <a16:creationId xmlns:a16="http://schemas.microsoft.com/office/drawing/2014/main" id="{BB8A2590-77E9-41D3-A986-54AABB03A2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34" y="365116"/>
            <a:ext cx="4505660" cy="52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lvl="0">
              <a:lnSpc>
                <a:spcPct val="100000"/>
              </a:lnSpc>
              <a:buSzPts val="2100"/>
            </a:pPr>
            <a:r>
              <a:rPr lang="ru-RU" sz="1575" dirty="0"/>
              <a:t>ВРЕМЕННАЯ ПРОЕКТНАЯ КОМАНДА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5B6008-1CB1-4E12-80D8-001D39FC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3921900"/>
            <a:ext cx="1702199" cy="3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6D8EF8-9289-42E1-9D9D-C0B0B108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4" y="2324567"/>
            <a:ext cx="1700396" cy="6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ИАЦ STI">
            <a:extLst>
              <a:ext uri="{FF2B5EF4-FFF2-40B4-BE49-F238E27FC236}">
                <a16:creationId xmlns:a16="http://schemas.microsoft.com/office/drawing/2014/main" id="{91189B68-A737-48A0-AC13-9F03FF08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1" y="3947855"/>
            <a:ext cx="475885" cy="3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275E70-EDDE-456B-BE66-945E9940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04" y="3024094"/>
            <a:ext cx="1288740" cy="7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FA6B337-7675-496B-93CE-78440B9B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85" y="2324567"/>
            <a:ext cx="855539" cy="11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F28E5-4232-460A-A546-97E8A75C2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875" y="2449155"/>
            <a:ext cx="1434778" cy="304853"/>
          </a:xfrm>
          <a:prstGeom prst="rect">
            <a:avLst/>
          </a:prstGeom>
        </p:spPr>
      </p:pic>
      <p:pic>
        <p:nvPicPr>
          <p:cNvPr id="1042" name="Picture 18" descr="Гостеприимная Россия">
            <a:extLst>
              <a:ext uri="{FF2B5EF4-FFF2-40B4-BE49-F238E27FC236}">
                <a16:creationId xmlns:a16="http://schemas.microsoft.com/office/drawing/2014/main" id="{301BD2D4-49CD-4E36-BFB0-CDEA7005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65" y="3024093"/>
            <a:ext cx="745948" cy="7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ремия">
            <a:extLst>
              <a:ext uri="{FF2B5EF4-FFF2-40B4-BE49-F238E27FC236}">
                <a16:creationId xmlns:a16="http://schemas.microsoft.com/office/drawing/2014/main" id="{316DD247-B3ED-4BE6-9891-E8E01DDA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08" y="3731341"/>
            <a:ext cx="637649" cy="6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РОФЕССИОНАЛЬНАЯ ТУРИСТИЧЕСКАЯ ПРЕМИЯ «СОБЫТИЯ РОССИИ»">
            <a:extLst>
              <a:ext uri="{FF2B5EF4-FFF2-40B4-BE49-F238E27FC236}">
                <a16:creationId xmlns:a16="http://schemas.microsoft.com/office/drawing/2014/main" id="{EED53160-AC3F-4F13-A18F-40C5E495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79" y="3748040"/>
            <a:ext cx="604250" cy="6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80B3144-66DB-4DDE-AEFA-A300DCF2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" y="3082048"/>
            <a:ext cx="855539" cy="5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AB2A857F-606E-4301-9134-750F6DD9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74" y="3491764"/>
            <a:ext cx="1001225" cy="3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B53B1-E532-4116-9EA3-0EF703D52E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2337" y="2449155"/>
            <a:ext cx="745301" cy="4298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0D1658-5B60-4717-B2EC-CB7D83DAEBEE}"/>
              </a:ext>
            </a:extLst>
          </p:cNvPr>
          <p:cNvSpPr/>
          <p:nvPr/>
        </p:nvSpPr>
        <p:spPr>
          <a:xfrm>
            <a:off x="4869160" y="51470"/>
            <a:ext cx="1739415" cy="864096"/>
          </a:xfrm>
          <a:prstGeom prst="rect">
            <a:avLst/>
          </a:prstGeom>
          <a:solidFill>
            <a:srgbClr val="346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oogle Shape;74;p15">
            <a:extLst>
              <a:ext uri="{FF2B5EF4-FFF2-40B4-BE49-F238E27FC236}">
                <a16:creationId xmlns:a16="http://schemas.microsoft.com/office/drawing/2014/main" id="{9E2333A1-A38A-4664-A96F-AE28EC968E4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188;p34" descr="Турпоход">
            <a:extLst>
              <a:ext uri="{FF2B5EF4-FFF2-40B4-BE49-F238E27FC236}">
                <a16:creationId xmlns:a16="http://schemas.microsoft.com/office/drawing/2014/main" id="{DFDE45E5-8728-446D-A963-3052013CD662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896723" y="2156942"/>
            <a:ext cx="685805" cy="685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B0EA2F-EA2C-446C-AD40-08217EB8AC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48985" y="4823002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6</a:t>
            </a:fld>
            <a:endParaRPr lang="ru" dirty="0"/>
          </a:p>
        </p:txBody>
      </p:sp>
      <p:sp>
        <p:nvSpPr>
          <p:cNvPr id="25" name="Google Shape;185;p34">
            <a:extLst>
              <a:ext uri="{FF2B5EF4-FFF2-40B4-BE49-F238E27FC236}">
                <a16:creationId xmlns:a16="http://schemas.microsoft.com/office/drawing/2014/main" id="{474315BD-454B-4EED-987D-771E87AABF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0000"/>
              </a:lnSpc>
              <a:buSzPts val="2100"/>
            </a:pPr>
            <a:r>
              <a:rPr lang="ru" sz="1575" dirty="0"/>
              <a:t>ВЛИЯНИЕ ТУРПОТОКА НА </a:t>
            </a:r>
            <a:r>
              <a:rPr lang="ru-RU" sz="1575" dirty="0"/>
              <a:t>ПОКАЗАТЕЛИ СОЦИАЛЬНО-ЭКОНОМИЧЕСКОГО РАЗВИТИЯ СУБЪЕКТОВ РФ</a:t>
            </a:r>
            <a:endParaRPr dirty="0"/>
          </a:p>
        </p:txBody>
      </p:sp>
      <p:sp>
        <p:nvSpPr>
          <p:cNvPr id="26" name="Google Shape;187;p34">
            <a:extLst>
              <a:ext uri="{FF2B5EF4-FFF2-40B4-BE49-F238E27FC236}">
                <a16:creationId xmlns:a16="http://schemas.microsoft.com/office/drawing/2014/main" id="{AE05BEFC-A5F8-4CC6-A0A7-FD441AD82057}"/>
              </a:ext>
            </a:extLst>
          </p:cNvPr>
          <p:cNvSpPr/>
          <p:nvPr/>
        </p:nvSpPr>
        <p:spPr>
          <a:xfrm>
            <a:off x="696516" y="2029109"/>
            <a:ext cx="1012500" cy="1003353"/>
          </a:xfrm>
          <a:custGeom>
            <a:avLst/>
            <a:gdLst/>
            <a:ahLst/>
            <a:cxnLst/>
            <a:rect l="l" t="t" r="r" b="b"/>
            <a:pathLst>
              <a:path w="1350000" h="1337804" extrusionOk="0">
                <a:moveTo>
                  <a:pt x="0" y="1337804"/>
                </a:moveTo>
                <a:cubicBezTo>
                  <a:pt x="264218" y="1231437"/>
                  <a:pt x="570310" y="1190148"/>
                  <a:pt x="834868" y="952335"/>
                </a:cubicBezTo>
                <a:cubicBezTo>
                  <a:pt x="1069739" y="731444"/>
                  <a:pt x="1267494" y="189131"/>
                  <a:pt x="1350000" y="0"/>
                </a:cubicBezTo>
              </a:path>
            </a:pathLst>
          </a:custGeom>
          <a:noFill/>
          <a:ln w="88900" cap="rnd" cmpd="sng">
            <a:solidFill>
              <a:srgbClr val="63B2F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28" name="Google Shape;189;p34">
            <a:extLst>
              <a:ext uri="{FF2B5EF4-FFF2-40B4-BE49-F238E27FC236}">
                <a16:creationId xmlns:a16="http://schemas.microsoft.com/office/drawing/2014/main" id="{AF7E4531-8469-4C74-881D-2230E14287C4}"/>
              </a:ext>
            </a:extLst>
          </p:cNvPr>
          <p:cNvSpPr txBox="1"/>
          <p:nvPr/>
        </p:nvSpPr>
        <p:spPr>
          <a:xfrm>
            <a:off x="326764" y="3245340"/>
            <a:ext cx="1752005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350"/>
            </a:pPr>
            <a:r>
              <a:rPr lang="ru" sz="1050" dirty="0"/>
              <a:t>Туристский поток  </a:t>
            </a:r>
            <a:endParaRPr sz="1050" dirty="0"/>
          </a:p>
          <a:p>
            <a:pPr algn="ctr">
              <a:buSzPts val="1350"/>
            </a:pP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46</a:t>
            </a:r>
            <a:r>
              <a:rPr lang="ru" sz="1050" dirty="0"/>
              <a:t> человек*</a:t>
            </a:r>
            <a:endParaRPr sz="1050" dirty="0"/>
          </a:p>
        </p:txBody>
      </p:sp>
      <p:sp>
        <p:nvSpPr>
          <p:cNvPr id="29" name="Google Shape;191;p34">
            <a:extLst>
              <a:ext uri="{FF2B5EF4-FFF2-40B4-BE49-F238E27FC236}">
                <a16:creationId xmlns:a16="http://schemas.microsoft.com/office/drawing/2014/main" id="{C14860AF-213C-4899-A657-11B4EA739041}"/>
              </a:ext>
            </a:extLst>
          </p:cNvPr>
          <p:cNvSpPr txBox="1"/>
          <p:nvPr/>
        </p:nvSpPr>
        <p:spPr>
          <a:xfrm>
            <a:off x="326764" y="1643828"/>
            <a:ext cx="1752005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350"/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Туристский поток</a:t>
            </a:r>
            <a:endParaRPr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Google Shape;193;p34">
            <a:extLst>
              <a:ext uri="{FF2B5EF4-FFF2-40B4-BE49-F238E27FC236}">
                <a16:creationId xmlns:a16="http://schemas.microsoft.com/office/drawing/2014/main" id="{35FD83E8-22B9-4B9C-89CF-2921B48FFBED}"/>
              </a:ext>
            </a:extLst>
          </p:cNvPr>
          <p:cNvSpPr txBox="1"/>
          <p:nvPr/>
        </p:nvSpPr>
        <p:spPr>
          <a:xfrm>
            <a:off x="2296633" y="1625850"/>
            <a:ext cx="2392236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350"/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Валовая добавленная стоимость </a:t>
            </a:r>
            <a:endParaRPr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Google Shape;194;p34">
            <a:extLst>
              <a:ext uri="{FF2B5EF4-FFF2-40B4-BE49-F238E27FC236}">
                <a16:creationId xmlns:a16="http://schemas.microsoft.com/office/drawing/2014/main" id="{01F61832-E126-4BEB-8122-7875766B4D0D}"/>
              </a:ext>
            </a:extLst>
          </p:cNvPr>
          <p:cNvSpPr/>
          <p:nvPr/>
        </p:nvSpPr>
        <p:spPr>
          <a:xfrm>
            <a:off x="2200940" y="3254344"/>
            <a:ext cx="2487929" cy="3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buSzPts val="1350"/>
            </a:pPr>
            <a:r>
              <a:rPr lang="ru" sz="1013" b="1" dirty="0">
                <a:solidFill>
                  <a:srgbClr val="0E579B"/>
                </a:solidFill>
                <a:highlight>
                  <a:srgbClr val="F0F5FB"/>
                </a:highlight>
              </a:rPr>
              <a:t>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2 306 </a:t>
            </a:r>
            <a:r>
              <a:rPr lang="ru" sz="1050" dirty="0"/>
              <a:t>тыс. руб./год на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46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" sz="1050" dirty="0"/>
              <a:t>туристов**</a:t>
            </a:r>
            <a:endParaRPr sz="1050" dirty="0"/>
          </a:p>
          <a:p>
            <a:pPr lvl="0" algn="ctr">
              <a:buSzPts val="1350"/>
            </a:pP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50,1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" sz="1050" dirty="0"/>
              <a:t>тыс. руб./год на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1</a:t>
            </a:r>
            <a:r>
              <a:rPr lang="ru" sz="1050" dirty="0"/>
              <a:t> туриста**</a:t>
            </a:r>
            <a:endParaRPr sz="1050" dirty="0"/>
          </a:p>
        </p:txBody>
      </p:sp>
      <p:sp>
        <p:nvSpPr>
          <p:cNvPr id="32" name="Google Shape;195;p34">
            <a:extLst>
              <a:ext uri="{FF2B5EF4-FFF2-40B4-BE49-F238E27FC236}">
                <a16:creationId xmlns:a16="http://schemas.microsoft.com/office/drawing/2014/main" id="{55A78FDB-2F36-4BC4-8053-085FF5CAA499}"/>
              </a:ext>
            </a:extLst>
          </p:cNvPr>
          <p:cNvSpPr/>
          <p:nvPr/>
        </p:nvSpPr>
        <p:spPr>
          <a:xfrm>
            <a:off x="2922751" y="2038695"/>
            <a:ext cx="1012500" cy="1012500"/>
          </a:xfrm>
          <a:prstGeom prst="ellipse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Google Shape;196;p34">
            <a:extLst>
              <a:ext uri="{FF2B5EF4-FFF2-40B4-BE49-F238E27FC236}">
                <a16:creationId xmlns:a16="http://schemas.microsoft.com/office/drawing/2014/main" id="{A28888CB-3D12-40BA-97AF-D9D7914D4FB2}"/>
              </a:ext>
            </a:extLst>
          </p:cNvPr>
          <p:cNvSpPr/>
          <p:nvPr/>
        </p:nvSpPr>
        <p:spPr>
          <a:xfrm>
            <a:off x="2922751" y="2038695"/>
            <a:ext cx="1012500" cy="1003353"/>
          </a:xfrm>
          <a:custGeom>
            <a:avLst/>
            <a:gdLst/>
            <a:ahLst/>
            <a:cxnLst/>
            <a:rect l="l" t="t" r="r" b="b"/>
            <a:pathLst>
              <a:path w="1350000" h="1337804" extrusionOk="0">
                <a:moveTo>
                  <a:pt x="0" y="1337804"/>
                </a:moveTo>
                <a:cubicBezTo>
                  <a:pt x="264218" y="1231437"/>
                  <a:pt x="570310" y="1190148"/>
                  <a:pt x="834868" y="952335"/>
                </a:cubicBezTo>
                <a:cubicBezTo>
                  <a:pt x="1069739" y="731444"/>
                  <a:pt x="1267494" y="189131"/>
                  <a:pt x="1350000" y="0"/>
                </a:cubicBezTo>
              </a:path>
            </a:pathLst>
          </a:custGeom>
          <a:noFill/>
          <a:ln w="88900" cap="rnd" cmpd="sng">
            <a:solidFill>
              <a:srgbClr val="63B2FF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rgbClr val="FFFFFF"/>
              </a:solidFill>
            </a:endParaRPr>
          </a:p>
        </p:txBody>
      </p:sp>
      <p:pic>
        <p:nvPicPr>
          <p:cNvPr id="34" name="Google Shape;197;p34" descr="Монеты">
            <a:extLst>
              <a:ext uri="{FF2B5EF4-FFF2-40B4-BE49-F238E27FC236}">
                <a16:creationId xmlns:a16="http://schemas.microsoft.com/office/drawing/2014/main" id="{0AD445A0-A1E0-4187-8B2D-61F206E04F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5629" y="2251573"/>
            <a:ext cx="586744" cy="5867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98;p34">
            <a:extLst>
              <a:ext uri="{FF2B5EF4-FFF2-40B4-BE49-F238E27FC236}">
                <a16:creationId xmlns:a16="http://schemas.microsoft.com/office/drawing/2014/main" id="{A45FC821-B4C2-43B1-BBE6-FF8FE0078F25}"/>
              </a:ext>
            </a:extLst>
          </p:cNvPr>
          <p:cNvSpPr/>
          <p:nvPr/>
        </p:nvSpPr>
        <p:spPr>
          <a:xfrm>
            <a:off x="5148985" y="2038256"/>
            <a:ext cx="1012500" cy="1012500"/>
          </a:xfrm>
          <a:prstGeom prst="ellipse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36" name="Google Shape;199;p34">
            <a:extLst>
              <a:ext uri="{FF2B5EF4-FFF2-40B4-BE49-F238E27FC236}">
                <a16:creationId xmlns:a16="http://schemas.microsoft.com/office/drawing/2014/main" id="{E65B01E0-16DA-4724-8AD8-F5653BD58352}"/>
              </a:ext>
            </a:extLst>
          </p:cNvPr>
          <p:cNvSpPr/>
          <p:nvPr/>
        </p:nvSpPr>
        <p:spPr>
          <a:xfrm>
            <a:off x="5148985" y="2038256"/>
            <a:ext cx="1012500" cy="1003353"/>
          </a:xfrm>
          <a:custGeom>
            <a:avLst/>
            <a:gdLst/>
            <a:ahLst/>
            <a:cxnLst/>
            <a:rect l="l" t="t" r="r" b="b"/>
            <a:pathLst>
              <a:path w="1350000" h="1337804" extrusionOk="0">
                <a:moveTo>
                  <a:pt x="0" y="1337804"/>
                </a:moveTo>
                <a:cubicBezTo>
                  <a:pt x="264218" y="1231437"/>
                  <a:pt x="570310" y="1190148"/>
                  <a:pt x="834868" y="952335"/>
                </a:cubicBezTo>
                <a:cubicBezTo>
                  <a:pt x="1069739" y="731444"/>
                  <a:pt x="1267494" y="189131"/>
                  <a:pt x="1350000" y="0"/>
                </a:cubicBezTo>
              </a:path>
            </a:pathLst>
          </a:custGeom>
          <a:noFill/>
          <a:ln w="88900" cap="rnd" cmpd="sng">
            <a:solidFill>
              <a:srgbClr val="63B2F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rgbClr val="FFFFFF"/>
              </a:solidFill>
            </a:endParaRPr>
          </a:p>
        </p:txBody>
      </p:sp>
      <p:pic>
        <p:nvPicPr>
          <p:cNvPr id="37" name="Google Shape;200;p34" descr="Собрание">
            <a:extLst>
              <a:ext uri="{FF2B5EF4-FFF2-40B4-BE49-F238E27FC236}">
                <a16:creationId xmlns:a16="http://schemas.microsoft.com/office/drawing/2014/main" id="{689FAAD4-7F57-4E96-8A30-8C7D90C3A1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1864" y="2251134"/>
            <a:ext cx="586744" cy="5867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02;p34">
            <a:extLst>
              <a:ext uri="{FF2B5EF4-FFF2-40B4-BE49-F238E27FC236}">
                <a16:creationId xmlns:a16="http://schemas.microsoft.com/office/drawing/2014/main" id="{71EA0A12-EBF8-4B31-8873-6E54DB0E3184}"/>
              </a:ext>
            </a:extLst>
          </p:cNvPr>
          <p:cNvSpPr/>
          <p:nvPr/>
        </p:nvSpPr>
        <p:spPr>
          <a:xfrm>
            <a:off x="1921894" y="2454085"/>
            <a:ext cx="787979" cy="316111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/>
          </a:p>
        </p:txBody>
      </p:sp>
      <p:sp>
        <p:nvSpPr>
          <p:cNvPr id="39" name="Google Shape;203;p34">
            <a:extLst>
              <a:ext uri="{FF2B5EF4-FFF2-40B4-BE49-F238E27FC236}">
                <a16:creationId xmlns:a16="http://schemas.microsoft.com/office/drawing/2014/main" id="{C4304EAA-441F-4A27-992A-1E939EBC9A66}"/>
              </a:ext>
            </a:extLst>
          </p:cNvPr>
          <p:cNvSpPr/>
          <p:nvPr/>
        </p:nvSpPr>
        <p:spPr>
          <a:xfrm>
            <a:off x="4148128" y="2454085"/>
            <a:ext cx="787979" cy="316111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/>
          </a:p>
        </p:txBody>
      </p:sp>
      <p:sp>
        <p:nvSpPr>
          <p:cNvPr id="40" name="Google Shape;195;p34">
            <a:extLst>
              <a:ext uri="{FF2B5EF4-FFF2-40B4-BE49-F238E27FC236}">
                <a16:creationId xmlns:a16="http://schemas.microsoft.com/office/drawing/2014/main" id="{800F30AA-AABC-47D4-9246-03A39348CDD7}"/>
              </a:ext>
            </a:extLst>
          </p:cNvPr>
          <p:cNvSpPr/>
          <p:nvPr/>
        </p:nvSpPr>
        <p:spPr>
          <a:xfrm>
            <a:off x="744895" y="2033682"/>
            <a:ext cx="1012500" cy="1012500"/>
          </a:xfrm>
          <a:prstGeom prst="ellipse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350"/>
            </a:pPr>
            <a:endParaRPr sz="101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Google Shape;190;p34">
            <a:extLst>
              <a:ext uri="{FF2B5EF4-FFF2-40B4-BE49-F238E27FC236}">
                <a16:creationId xmlns:a16="http://schemas.microsoft.com/office/drawing/2014/main" id="{8477117A-0D1E-4769-8B55-2A10A10BFC95}"/>
              </a:ext>
            </a:extLst>
          </p:cNvPr>
          <p:cNvSpPr txBox="1"/>
          <p:nvPr/>
        </p:nvSpPr>
        <p:spPr>
          <a:xfrm>
            <a:off x="4753106" y="3136189"/>
            <a:ext cx="1804275" cy="6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350"/>
            </a:pPr>
            <a:r>
              <a:rPr lang="ru" sz="1050" dirty="0"/>
              <a:t>Создание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1</a:t>
            </a:r>
            <a:r>
              <a:rPr lang="ru" sz="1050" dirty="0"/>
              <a:t> рабочего места в сфере туризма и </a:t>
            </a:r>
            <a:endParaRPr lang="ru-RU" sz="1050" dirty="0"/>
          </a:p>
          <a:p>
            <a:pPr algn="ctr">
              <a:buSzPts val="1350"/>
            </a:pPr>
            <a:r>
              <a:rPr lang="ru-RU" sz="1050" dirty="0"/>
              <a:t>до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/>
              <a:t> в смежных отраслях***</a:t>
            </a:r>
          </a:p>
        </p:txBody>
      </p:sp>
      <p:sp>
        <p:nvSpPr>
          <p:cNvPr id="42" name="Google Shape;201;p34">
            <a:extLst>
              <a:ext uri="{FF2B5EF4-FFF2-40B4-BE49-F238E27FC236}">
                <a16:creationId xmlns:a16="http://schemas.microsoft.com/office/drawing/2014/main" id="{C875959B-A388-4DB4-B064-1FBF8CD9B77A}"/>
              </a:ext>
            </a:extLst>
          </p:cNvPr>
          <p:cNvSpPr/>
          <p:nvPr/>
        </p:nvSpPr>
        <p:spPr>
          <a:xfrm>
            <a:off x="189913" y="4191302"/>
            <a:ext cx="6753638" cy="50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200"/>
            </a:pPr>
            <a:r>
              <a:rPr lang="ru" sz="900" i="1" dirty="0"/>
              <a:t>* </a:t>
            </a:r>
            <a:r>
              <a:rPr lang="ru" sz="825" i="1" dirty="0">
                <a:solidFill>
                  <a:schemeClr val="dk1"/>
                </a:solidFill>
              </a:rPr>
              <a:t>расчеты на основании данных </a:t>
            </a:r>
            <a:r>
              <a:rPr lang="ru" sz="825" dirty="0">
                <a:solidFill>
                  <a:schemeClr val="dk1"/>
                </a:solidFill>
                <a:highlight>
                  <a:srgbClr val="FFFFFF"/>
                </a:highlight>
              </a:rPr>
              <a:t>Ростуризма (https://www.russiatourism.ru/contents/statistika/statisticheskie-dannye-po-rf-2018/)</a:t>
            </a:r>
            <a:endParaRPr sz="825" i="1" dirty="0"/>
          </a:p>
          <a:p>
            <a:pPr>
              <a:buSzPts val="1200"/>
            </a:pPr>
            <a:r>
              <a:rPr lang="ru" sz="825" i="1" dirty="0"/>
              <a:t>**расчеты на основании данных Стратегии развития туризма РФ на период до 2035 года</a:t>
            </a:r>
            <a:endParaRPr sz="825" i="1" dirty="0"/>
          </a:p>
          <a:p>
            <a:pPr>
              <a:buSzPts val="1200"/>
            </a:pPr>
            <a:r>
              <a:rPr lang="ru" sz="825" i="1" dirty="0"/>
              <a:t>*** </a:t>
            </a:r>
            <a:r>
              <a:rPr lang="ru" sz="825" i="1" dirty="0">
                <a:solidFill>
                  <a:schemeClr val="dk1"/>
                </a:solidFill>
              </a:rPr>
              <a:t>на основании данных Концепции ФЦП 2019-2025 гг.</a:t>
            </a:r>
            <a:endParaRPr sz="825" i="1" dirty="0">
              <a:solidFill>
                <a:schemeClr val="dk1"/>
              </a:solidFill>
            </a:endParaRPr>
          </a:p>
          <a:p>
            <a:pPr>
              <a:buSzPts val="1200"/>
            </a:pPr>
            <a:endParaRPr sz="900" i="1" dirty="0"/>
          </a:p>
        </p:txBody>
      </p:sp>
      <p:sp>
        <p:nvSpPr>
          <p:cNvPr id="43" name="Google Shape;192;p34">
            <a:extLst>
              <a:ext uri="{FF2B5EF4-FFF2-40B4-BE49-F238E27FC236}">
                <a16:creationId xmlns:a16="http://schemas.microsoft.com/office/drawing/2014/main" id="{A8BF304D-9C93-4FBB-BC4D-299DBA07F88B}"/>
              </a:ext>
            </a:extLst>
          </p:cNvPr>
          <p:cNvSpPr txBox="1"/>
          <p:nvPr/>
        </p:nvSpPr>
        <p:spPr>
          <a:xfrm>
            <a:off x="4873915" y="1625850"/>
            <a:ext cx="1562639" cy="2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350"/>
            </a:pPr>
            <a:r>
              <a:rPr lang="ru" sz="1200" b="1" dirty="0">
                <a:solidFill>
                  <a:schemeClr val="accent5">
                    <a:lumMod val="50000"/>
                  </a:schemeClr>
                </a:solidFill>
              </a:rPr>
              <a:t>Занятость</a:t>
            </a:r>
            <a:endParaRPr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22B8F-2C03-4F9F-9C68-F46B8C4E0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106" y="17880"/>
            <a:ext cx="1737511" cy="865707"/>
          </a:xfrm>
          <a:prstGeom prst="rect">
            <a:avLst/>
          </a:prstGeom>
        </p:spPr>
      </p:pic>
      <p:pic>
        <p:nvPicPr>
          <p:cNvPr id="23" name="Google Shape;74;p15">
            <a:extLst>
              <a:ext uri="{FF2B5EF4-FFF2-40B4-BE49-F238E27FC236}">
                <a16:creationId xmlns:a16="http://schemas.microsoft.com/office/drawing/2014/main" id="{446F1ABD-12E9-430E-B6CC-5E43244FEE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76;p38">
            <a:extLst>
              <a:ext uri="{FF2B5EF4-FFF2-40B4-BE49-F238E27FC236}">
                <a16:creationId xmlns:a16="http://schemas.microsoft.com/office/drawing/2014/main" id="{9A3400F0-E318-4671-B973-FDC4DF4FD55D}"/>
              </a:ext>
            </a:extLst>
          </p:cNvPr>
          <p:cNvSpPr/>
          <p:nvPr/>
        </p:nvSpPr>
        <p:spPr>
          <a:xfrm>
            <a:off x="434198" y="3441801"/>
            <a:ext cx="1106817" cy="396160"/>
          </a:xfrm>
          <a:prstGeom prst="rect">
            <a:avLst/>
          </a:prstGeom>
          <a:solidFill>
            <a:srgbClr val="50A29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788">
              <a:solidFill>
                <a:schemeClr val="lt1"/>
              </a:solidFill>
            </a:endParaRPr>
          </a:p>
        </p:txBody>
      </p:sp>
      <p:sp>
        <p:nvSpPr>
          <p:cNvPr id="17" name="Google Shape;277;p38">
            <a:extLst>
              <a:ext uri="{FF2B5EF4-FFF2-40B4-BE49-F238E27FC236}">
                <a16:creationId xmlns:a16="http://schemas.microsoft.com/office/drawing/2014/main" id="{59F49B79-0EB9-4013-B6FF-58045B7B7C75}"/>
              </a:ext>
            </a:extLst>
          </p:cNvPr>
          <p:cNvSpPr/>
          <p:nvPr/>
        </p:nvSpPr>
        <p:spPr>
          <a:xfrm rot="-5400000">
            <a:off x="-89007" y="2204651"/>
            <a:ext cx="2153229" cy="1113392"/>
          </a:xfrm>
          <a:prstGeom prst="chevron">
            <a:avLst>
              <a:gd name="adj" fmla="val 11883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788">
              <a:solidFill>
                <a:schemeClr val="dk1"/>
              </a:solidFill>
            </a:endParaRPr>
          </a:p>
        </p:txBody>
      </p:sp>
      <p:sp>
        <p:nvSpPr>
          <p:cNvPr id="18" name="Google Shape;278;p38">
            <a:extLst>
              <a:ext uri="{FF2B5EF4-FFF2-40B4-BE49-F238E27FC236}">
                <a16:creationId xmlns:a16="http://schemas.microsoft.com/office/drawing/2014/main" id="{76B5DEE4-C045-4016-8583-5D94EE29C87C}"/>
              </a:ext>
            </a:extLst>
          </p:cNvPr>
          <p:cNvSpPr txBox="1"/>
          <p:nvPr/>
        </p:nvSpPr>
        <p:spPr>
          <a:xfrm>
            <a:off x="449519" y="1649727"/>
            <a:ext cx="1061829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" sz="4050" b="1" dirty="0">
                <a:solidFill>
                  <a:schemeClr val="lt1"/>
                </a:solidFill>
              </a:rPr>
              <a:t>25</a:t>
            </a:r>
            <a:r>
              <a:rPr lang="ru" sz="3038" b="1" dirty="0">
                <a:solidFill>
                  <a:schemeClr val="lt1"/>
                </a:solidFill>
              </a:rPr>
              <a:t>%</a:t>
            </a:r>
            <a:endParaRPr sz="6469" b="1" dirty="0">
              <a:solidFill>
                <a:schemeClr val="lt1"/>
              </a:solidFill>
            </a:endParaRPr>
          </a:p>
        </p:txBody>
      </p:sp>
      <p:sp>
        <p:nvSpPr>
          <p:cNvPr id="20" name="Google Shape;281;p38">
            <a:extLst>
              <a:ext uri="{FF2B5EF4-FFF2-40B4-BE49-F238E27FC236}">
                <a16:creationId xmlns:a16="http://schemas.microsoft.com/office/drawing/2014/main" id="{7118CFCA-8C88-4768-8ABD-2D365B6A21C3}"/>
              </a:ext>
            </a:extLst>
          </p:cNvPr>
          <p:cNvSpPr/>
          <p:nvPr/>
        </p:nvSpPr>
        <p:spPr>
          <a:xfrm>
            <a:off x="107143" y="4031241"/>
            <a:ext cx="1963359" cy="4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r>
              <a:rPr lang="ru" sz="1050" dirty="0">
                <a:solidFill>
                  <a:schemeClr val="tx1"/>
                </a:solidFill>
              </a:rPr>
              <a:t>Разработка: до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01.12.2020</a:t>
            </a:r>
            <a:r>
              <a:rPr lang="ru" sz="1050" b="1" dirty="0">
                <a:solidFill>
                  <a:srgbClr val="0E579B"/>
                </a:solidFill>
                <a:highlight>
                  <a:srgbClr val="F0F5FB"/>
                </a:highlight>
              </a:rPr>
              <a:t> </a:t>
            </a:r>
            <a:r>
              <a:rPr lang="ru" sz="1050" dirty="0">
                <a:highlight>
                  <a:srgbClr val="FFFFFF"/>
                </a:highlight>
              </a:rPr>
              <a:t>г.</a:t>
            </a:r>
            <a:endParaRPr sz="1050" dirty="0"/>
          </a:p>
          <a:p>
            <a:pPr algn="just"/>
            <a:r>
              <a:rPr lang="ru" sz="1050" dirty="0"/>
              <a:t>Реализация: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2020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" sz="1050" dirty="0"/>
              <a:t>по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2025</a:t>
            </a:r>
            <a:r>
              <a:rPr lang="ru" sz="1050" b="1" dirty="0">
                <a:solidFill>
                  <a:srgbClr val="0E579B"/>
                </a:solidFill>
                <a:highlight>
                  <a:srgbClr val="F0F5FB"/>
                </a:highlight>
              </a:rPr>
              <a:t> </a:t>
            </a:r>
            <a:r>
              <a:rPr lang="ru" sz="1050" dirty="0"/>
              <a:t>гг.</a:t>
            </a:r>
            <a:endParaRPr sz="1050" dirty="0"/>
          </a:p>
        </p:txBody>
      </p:sp>
      <p:sp>
        <p:nvSpPr>
          <p:cNvPr id="21" name="Google Shape;282;p38">
            <a:extLst>
              <a:ext uri="{FF2B5EF4-FFF2-40B4-BE49-F238E27FC236}">
                <a16:creationId xmlns:a16="http://schemas.microsoft.com/office/drawing/2014/main" id="{E6E1310D-D1EB-488B-A04D-F00BCBDAB898}"/>
              </a:ext>
            </a:extLst>
          </p:cNvPr>
          <p:cNvSpPr txBox="1"/>
          <p:nvPr/>
        </p:nvSpPr>
        <p:spPr>
          <a:xfrm>
            <a:off x="430911" y="2187293"/>
            <a:ext cx="111339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" sz="1125" b="1" dirty="0">
                <a:solidFill>
                  <a:schemeClr val="lt1"/>
                </a:solidFill>
              </a:rPr>
              <a:t>занятость в</a:t>
            </a:r>
            <a:endParaRPr sz="1575" b="1" dirty="0">
              <a:solidFill>
                <a:schemeClr val="lt1"/>
              </a:solidFill>
            </a:endParaRPr>
          </a:p>
        </p:txBody>
      </p:sp>
      <p:sp>
        <p:nvSpPr>
          <p:cNvPr id="22" name="Google Shape;283;p38">
            <a:extLst>
              <a:ext uri="{FF2B5EF4-FFF2-40B4-BE49-F238E27FC236}">
                <a16:creationId xmlns:a16="http://schemas.microsoft.com/office/drawing/2014/main" id="{430C60C1-FE11-4DF9-AB29-603BED560A1D}"/>
              </a:ext>
            </a:extLst>
          </p:cNvPr>
          <p:cNvSpPr/>
          <p:nvPr/>
        </p:nvSpPr>
        <p:spPr>
          <a:xfrm>
            <a:off x="681552" y="2342213"/>
            <a:ext cx="597825" cy="3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" sz="1575" b="1" dirty="0">
                <a:solidFill>
                  <a:schemeClr val="lt1"/>
                </a:solidFill>
              </a:rPr>
              <a:t>МСП</a:t>
            </a:r>
            <a:endParaRPr sz="788" dirty="0">
              <a:solidFill>
                <a:schemeClr val="lt1"/>
              </a:solidFill>
            </a:endParaRPr>
          </a:p>
        </p:txBody>
      </p:sp>
      <p:sp>
        <p:nvSpPr>
          <p:cNvPr id="24" name="Google Shape;284;p38">
            <a:extLst>
              <a:ext uri="{FF2B5EF4-FFF2-40B4-BE49-F238E27FC236}">
                <a16:creationId xmlns:a16="http://schemas.microsoft.com/office/drawing/2014/main" id="{F9478E00-204F-4390-A07F-464BD3A65571}"/>
              </a:ext>
            </a:extLst>
          </p:cNvPr>
          <p:cNvSpPr txBox="1"/>
          <p:nvPr/>
        </p:nvSpPr>
        <p:spPr>
          <a:xfrm>
            <a:off x="449378" y="2556057"/>
            <a:ext cx="1061829" cy="106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" sz="6469" b="1" dirty="0">
                <a:solidFill>
                  <a:schemeClr val="lt1"/>
                </a:solidFill>
              </a:rPr>
              <a:t>10</a:t>
            </a:r>
            <a:endParaRPr sz="1050" dirty="0"/>
          </a:p>
        </p:txBody>
      </p:sp>
      <p:pic>
        <p:nvPicPr>
          <p:cNvPr id="27" name="Google Shape;285;p38" descr="Прямая стрелка">
            <a:extLst>
              <a:ext uri="{FF2B5EF4-FFF2-40B4-BE49-F238E27FC236}">
                <a16:creationId xmlns:a16="http://schemas.microsoft.com/office/drawing/2014/main" id="{59D477F9-33C7-401D-B42B-461E1A8753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51984" y="2587999"/>
            <a:ext cx="236838" cy="2368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6;p38">
            <a:extLst>
              <a:ext uri="{FF2B5EF4-FFF2-40B4-BE49-F238E27FC236}">
                <a16:creationId xmlns:a16="http://schemas.microsoft.com/office/drawing/2014/main" id="{06AD517C-930A-475D-977D-D1D13CE1157F}"/>
              </a:ext>
            </a:extLst>
          </p:cNvPr>
          <p:cNvSpPr txBox="1"/>
          <p:nvPr/>
        </p:nvSpPr>
        <p:spPr>
          <a:xfrm>
            <a:off x="291541" y="3313378"/>
            <a:ext cx="1377506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575" b="1" dirty="0">
                <a:solidFill>
                  <a:schemeClr val="lt1"/>
                </a:solidFill>
              </a:rPr>
              <a:t>м</a:t>
            </a:r>
            <a:r>
              <a:rPr lang="ru" sz="1575" b="1" dirty="0">
                <a:solidFill>
                  <a:schemeClr val="lt1"/>
                </a:solidFill>
              </a:rPr>
              <a:t>лн чел</a:t>
            </a:r>
            <a:r>
              <a:rPr lang="ru-RU" sz="1575" b="1" dirty="0">
                <a:solidFill>
                  <a:schemeClr val="lt1"/>
                </a:solidFill>
              </a:rPr>
              <a:t>.</a:t>
            </a:r>
            <a:endParaRPr sz="1575" b="1" dirty="0">
              <a:solidFill>
                <a:schemeClr val="lt1"/>
              </a:solidFill>
            </a:endParaRPr>
          </a:p>
        </p:txBody>
      </p:sp>
      <p:sp>
        <p:nvSpPr>
          <p:cNvPr id="29" name="Google Shape;287;p38">
            <a:extLst>
              <a:ext uri="{FF2B5EF4-FFF2-40B4-BE49-F238E27FC236}">
                <a16:creationId xmlns:a16="http://schemas.microsoft.com/office/drawing/2014/main" id="{FEDDF6FF-80D3-414B-A2F0-2A38A8B1F304}"/>
              </a:ext>
            </a:extLst>
          </p:cNvPr>
          <p:cNvSpPr/>
          <p:nvPr/>
        </p:nvSpPr>
        <p:spPr>
          <a:xfrm>
            <a:off x="466912" y="3468959"/>
            <a:ext cx="1041392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" sz="1575" b="1" dirty="0">
                <a:solidFill>
                  <a:schemeClr val="lt1"/>
                </a:solidFill>
              </a:rPr>
              <a:t>турпоток</a:t>
            </a:r>
            <a:endParaRPr sz="788" dirty="0">
              <a:solidFill>
                <a:schemeClr val="lt1"/>
              </a:solidFill>
            </a:endParaRPr>
          </a:p>
        </p:txBody>
      </p:sp>
      <p:sp>
        <p:nvSpPr>
          <p:cNvPr id="30" name="Google Shape;279;p38">
            <a:extLst>
              <a:ext uri="{FF2B5EF4-FFF2-40B4-BE49-F238E27FC236}">
                <a16:creationId xmlns:a16="http://schemas.microsoft.com/office/drawing/2014/main" id="{600967EB-F30D-4B35-BA7A-AF523C80F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9478" y="1059582"/>
            <a:ext cx="496137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indent="0" algn="just">
              <a:buNone/>
            </a:pPr>
            <a:r>
              <a:rPr lang="ru" sz="1050" dirty="0">
                <a:solidFill>
                  <a:schemeClr val="tx1"/>
                </a:solidFill>
              </a:rPr>
              <a:t>Разработка и реализация комплекса мер по увеличению туристского потока </a:t>
            </a:r>
            <a:br>
              <a:rPr lang="ru" sz="1050" dirty="0">
                <a:solidFill>
                  <a:schemeClr val="tx1"/>
                </a:solidFill>
              </a:rPr>
            </a:br>
            <a:r>
              <a:rPr lang="ru" sz="1050" dirty="0">
                <a:solidFill>
                  <a:schemeClr val="tx1"/>
                </a:solidFill>
              </a:rPr>
              <a:t>к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2024</a:t>
            </a:r>
            <a:r>
              <a:rPr lang="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" sz="1050" dirty="0">
                <a:solidFill>
                  <a:schemeClr val="tx1"/>
                </a:solidFill>
              </a:rPr>
              <a:t>году в субъектах РФ – членах МАСС до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10</a:t>
            </a:r>
            <a:r>
              <a:rPr lang="ru" sz="1050" dirty="0"/>
              <a:t> </a:t>
            </a:r>
            <a:r>
              <a:rPr lang="ru" sz="1050" dirty="0">
                <a:solidFill>
                  <a:schemeClr val="tx1"/>
                </a:solidFill>
              </a:rPr>
              <a:t>млн чел</a:t>
            </a:r>
            <a:r>
              <a:rPr lang="ru-RU" sz="1050" dirty="0" err="1">
                <a:solidFill>
                  <a:schemeClr val="tx1"/>
                </a:solidFill>
              </a:rPr>
              <a:t>овек</a:t>
            </a:r>
            <a:r>
              <a:rPr lang="ru" sz="1050" dirty="0">
                <a:solidFill>
                  <a:schemeClr val="tx1"/>
                </a:solidFill>
              </a:rPr>
              <a:t>, что обеспечит выполнение целевого показателя по числу занятых в сфере </a:t>
            </a:r>
            <a:r>
              <a:rPr lang="ru-RU" sz="1050" dirty="0">
                <a:solidFill>
                  <a:schemeClr val="tx1"/>
                </a:solidFill>
              </a:rPr>
              <a:t>малого и среднего предпринимательства</a:t>
            </a:r>
            <a:r>
              <a:rPr lang="ru" sz="1050" dirty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в соответствии с</a:t>
            </a:r>
            <a:r>
              <a:rPr lang="ru" sz="1050" dirty="0">
                <a:solidFill>
                  <a:schemeClr val="tx1"/>
                </a:solidFill>
              </a:rPr>
              <a:t> Указ</a:t>
            </a:r>
            <a:r>
              <a:rPr lang="ru-RU" sz="1050" dirty="0">
                <a:solidFill>
                  <a:schemeClr val="tx1"/>
                </a:solidFill>
              </a:rPr>
              <a:t>ом</a:t>
            </a:r>
            <a:r>
              <a:rPr lang="ru" sz="1050" dirty="0">
                <a:solidFill>
                  <a:schemeClr val="tx1"/>
                </a:solidFill>
              </a:rPr>
              <a:t> Президента РФ </a:t>
            </a:r>
            <a:br>
              <a:rPr lang="ru" sz="1050" dirty="0">
                <a:solidFill>
                  <a:schemeClr val="tx1"/>
                </a:solidFill>
              </a:rPr>
            </a:br>
            <a:r>
              <a:rPr lang="ru" sz="1050" dirty="0">
                <a:solidFill>
                  <a:schemeClr val="tx1"/>
                </a:solidFill>
              </a:rPr>
              <a:t>№ 204 на 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25%,</a:t>
            </a:r>
            <a:r>
              <a:rPr lang="ru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и достижение роста объема валовой добавленной стоимости в сфере туризма в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highlight>
                  <a:srgbClr val="F0F5FB"/>
                </a:highlight>
              </a:rPr>
              <a:t>1,9 раза,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что соответствует показателям Стратегии 2035</a:t>
            </a:r>
            <a:r>
              <a:rPr lang="ru-RU" sz="1050" b="1" dirty="0">
                <a:solidFill>
                  <a:schemeClr val="tx1"/>
                </a:solidFill>
              </a:rPr>
              <a:t>,</a:t>
            </a:r>
            <a:r>
              <a:rPr lang="ru-RU" sz="1050" dirty="0">
                <a:solidFill>
                  <a:schemeClr val="tx1"/>
                </a:solidFill>
              </a:rPr>
              <a:t> за счет:</a:t>
            </a:r>
          </a:p>
          <a:p>
            <a:pPr marL="214313" indent="-214313" algn="just">
              <a:buFontTx/>
              <a:buChar char="-"/>
            </a:pPr>
            <a:r>
              <a:rPr lang="ru-RU" sz="1050" dirty="0">
                <a:solidFill>
                  <a:schemeClr val="tx1"/>
                </a:solidFill>
              </a:rPr>
              <a:t>формирования и развития приоритетных туристских территорий в регионах МАСС;</a:t>
            </a:r>
          </a:p>
          <a:p>
            <a:pPr marL="214313" indent="-214313" algn="just">
              <a:buFontTx/>
              <a:buChar char="-"/>
            </a:pPr>
            <a:r>
              <a:rPr lang="ru-RU" sz="1050" dirty="0">
                <a:solidFill>
                  <a:schemeClr val="tx1"/>
                </a:solidFill>
              </a:rPr>
              <a:t>улучшения качества туристских услуг и повышения их доступности для внутренних и въездных туристов;</a:t>
            </a:r>
          </a:p>
          <a:p>
            <a:pPr marL="214313" indent="-214313" algn="just">
              <a:buFontTx/>
              <a:buChar char="-"/>
            </a:pPr>
            <a:r>
              <a:rPr lang="ru-RU" sz="1050" dirty="0">
                <a:solidFill>
                  <a:schemeClr val="tx1"/>
                </a:solidFill>
              </a:rPr>
              <a:t>разработки и реализации комплекса мероприятий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по развитию и продвижению туристских продуктов;</a:t>
            </a:r>
          </a:p>
          <a:p>
            <a:pPr marL="214313" indent="-214313" algn="just">
              <a:buFontTx/>
              <a:buChar char="-"/>
            </a:pPr>
            <a:r>
              <a:rPr lang="ru-RU" sz="1050" dirty="0">
                <a:solidFill>
                  <a:schemeClr val="tx1"/>
                </a:solidFill>
              </a:rPr>
              <a:t>формирования специальных мер государственной поддержки развития детского, культурно-познавательного, горнолыжного, круизного, экологического, делового видов туризма</a:t>
            </a:r>
            <a:endParaRPr sz="1050" dirty="0">
              <a:solidFill>
                <a:schemeClr val="tx1"/>
              </a:solidFill>
            </a:endParaRPr>
          </a:p>
        </p:txBody>
      </p:sp>
      <p:sp>
        <p:nvSpPr>
          <p:cNvPr id="31" name="Google Shape;280;p38">
            <a:extLst>
              <a:ext uri="{FF2B5EF4-FFF2-40B4-BE49-F238E27FC236}">
                <a16:creationId xmlns:a16="http://schemas.microsoft.com/office/drawing/2014/main" id="{9D48A53E-7733-4EC6-B53A-7E1B02E83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777" y="116190"/>
            <a:ext cx="4498569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r>
              <a:rPr lang="ru" sz="1575" dirty="0"/>
              <a:t>ЦЕЛЬ ПРОГРАММЫ</a:t>
            </a:r>
            <a:endParaRPr sz="1575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947B8D-4B82-41B8-B06E-949D9E2CEF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57800" y="4839090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7</a:t>
            </a:fld>
            <a:endParaRPr lang="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2740A9-AB77-4C75-AEE3-A05C2799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06" y="17880"/>
            <a:ext cx="1737511" cy="865707"/>
          </a:xfrm>
          <a:prstGeom prst="rect">
            <a:avLst/>
          </a:prstGeom>
        </p:spPr>
      </p:pic>
      <p:pic>
        <p:nvPicPr>
          <p:cNvPr id="19" name="Google Shape;74;p15">
            <a:extLst>
              <a:ext uri="{FF2B5EF4-FFF2-40B4-BE49-F238E27FC236}">
                <a16:creationId xmlns:a16="http://schemas.microsoft.com/office/drawing/2014/main" id="{C4C5C308-5252-4CF0-902D-C657C7505F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7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6DCA558-3B24-4F3D-ADF0-8B0C7C2D0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40620"/>
              </p:ext>
            </p:extLst>
          </p:nvPr>
        </p:nvGraphicFramePr>
        <p:xfrm>
          <a:off x="350658" y="1491630"/>
          <a:ext cx="4776875" cy="2821680"/>
        </p:xfrm>
        <a:graphic>
          <a:graphicData uri="http://schemas.openxmlformats.org/drawingml/2006/table">
            <a:tbl>
              <a:tblPr firstRow="1" bandRow="1">
                <a:tableStyleId>{26C0B77E-EA7C-4E2D-89EF-BB59E261E80F}</a:tableStyleId>
              </a:tblPr>
              <a:tblGrid>
                <a:gridCol w="683730">
                  <a:extLst>
                    <a:ext uri="{9D8B030D-6E8A-4147-A177-3AD203B41FA5}">
                      <a16:colId xmlns:a16="http://schemas.microsoft.com/office/drawing/2014/main" val="3758026130"/>
                    </a:ext>
                  </a:extLst>
                </a:gridCol>
                <a:gridCol w="4093145">
                  <a:extLst>
                    <a:ext uri="{9D8B030D-6E8A-4147-A177-3AD203B41FA5}">
                      <a16:colId xmlns:a16="http://schemas.microsoft.com/office/drawing/2014/main" val="4110293955"/>
                    </a:ext>
                  </a:extLst>
                </a:gridCol>
              </a:tblGrid>
              <a:tr h="118440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4B53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Разработка комплекса мер межрегиональной программы на основе анализа состояния туристской индустрии, потребительских предпочтений и влияния туризма на социально-экономическое развитие регионов Сибири</a:t>
                      </a:r>
                    </a:p>
                  </a:txBody>
                  <a:tcPr marL="270000" marR="68580" marT="135000" marB="1350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12383"/>
                  </a:ext>
                </a:extLst>
              </a:tr>
              <a:tr h="8186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4B53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Реализация комплекса мер, направленных на достижение целевых показателей межрегиональной программы </a:t>
                      </a:r>
                    </a:p>
                  </a:txBody>
                  <a:tcPr marL="270000" marR="68580" marT="135000" marB="1350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320332"/>
                  </a:ext>
                </a:extLst>
              </a:tr>
              <a:tr h="8186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4B53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Развитие программы с целью дальнейшего</a:t>
                      </a:r>
                      <a:r>
                        <a:rPr lang="ru-RU" sz="12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усиления вклада туризма в социально-экономическое развитие регионов Сибири 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70000" marR="68580" marT="135000" marB="1350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20838"/>
                  </a:ext>
                </a:extLst>
              </a:tr>
            </a:tbl>
          </a:graphicData>
        </a:graphic>
      </p:graphicFrame>
      <p:cxnSp>
        <p:nvCxnSpPr>
          <p:cNvPr id="22" name="Google Shape;215;p35">
            <a:extLst>
              <a:ext uri="{FF2B5EF4-FFF2-40B4-BE49-F238E27FC236}">
                <a16:creationId xmlns:a16="http://schemas.microsoft.com/office/drawing/2014/main" id="{2DA1FF82-72AF-4F81-8711-F154704CED8F}"/>
              </a:ext>
            </a:extLst>
          </p:cNvPr>
          <p:cNvCxnSpPr/>
          <p:nvPr/>
        </p:nvCxnSpPr>
        <p:spPr>
          <a:xfrm>
            <a:off x="1046001" y="1625582"/>
            <a:ext cx="0" cy="915300"/>
          </a:xfrm>
          <a:prstGeom prst="straightConnector1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225;p35">
            <a:extLst>
              <a:ext uri="{FF2B5EF4-FFF2-40B4-BE49-F238E27FC236}">
                <a16:creationId xmlns:a16="http://schemas.microsoft.com/office/drawing/2014/main" id="{E4862957-F6E6-4356-907F-D5403F81F90E}"/>
              </a:ext>
            </a:extLst>
          </p:cNvPr>
          <p:cNvSpPr/>
          <p:nvPr/>
        </p:nvSpPr>
        <p:spPr>
          <a:xfrm>
            <a:off x="3094012" y="2694721"/>
            <a:ext cx="13994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400"/>
            </a:pPr>
            <a:r>
              <a:rPr lang="ru" sz="1050">
                <a:solidFill>
                  <a:schemeClr val="dk1"/>
                </a:solidFill>
              </a:rPr>
              <a:t> </a:t>
            </a:r>
            <a:endParaRPr sz="825"/>
          </a:p>
        </p:txBody>
      </p:sp>
      <p:sp>
        <p:nvSpPr>
          <p:cNvPr id="38" name="Google Shape;208;p35">
            <a:extLst>
              <a:ext uri="{FF2B5EF4-FFF2-40B4-BE49-F238E27FC236}">
                <a16:creationId xmlns:a16="http://schemas.microsoft.com/office/drawing/2014/main" id="{5214FDD8-F70B-46C3-A9B2-2CD597F38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632" y="128872"/>
            <a:ext cx="4726832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lvl="0">
              <a:buSzPts val="2400"/>
            </a:pPr>
            <a:r>
              <a:rPr lang="ru-RU" sz="1575" dirty="0"/>
              <a:t>ЭТАПЫ ПРОГРАММЫ (2019 – 2025 гг.)</a:t>
            </a:r>
            <a:endParaRPr sz="1800" dirty="0"/>
          </a:p>
        </p:txBody>
      </p:sp>
      <p:cxnSp>
        <p:nvCxnSpPr>
          <p:cNvPr id="45" name="Google Shape;221;p35">
            <a:extLst>
              <a:ext uri="{FF2B5EF4-FFF2-40B4-BE49-F238E27FC236}">
                <a16:creationId xmlns:a16="http://schemas.microsoft.com/office/drawing/2014/main" id="{F7DFBA74-1E9F-4558-AE75-FB2C30FEDFB2}"/>
              </a:ext>
            </a:extLst>
          </p:cNvPr>
          <p:cNvCxnSpPr>
            <a:cxnSpLocks/>
          </p:cNvCxnSpPr>
          <p:nvPr/>
        </p:nvCxnSpPr>
        <p:spPr>
          <a:xfrm>
            <a:off x="1147505" y="2672606"/>
            <a:ext cx="3893013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221;p35">
            <a:extLst>
              <a:ext uri="{FF2B5EF4-FFF2-40B4-BE49-F238E27FC236}">
                <a16:creationId xmlns:a16="http://schemas.microsoft.com/office/drawing/2014/main" id="{AADE47A0-758C-40CC-9EF9-A5F46DDDE16B}"/>
              </a:ext>
            </a:extLst>
          </p:cNvPr>
          <p:cNvCxnSpPr>
            <a:cxnSpLocks/>
          </p:cNvCxnSpPr>
          <p:nvPr/>
        </p:nvCxnSpPr>
        <p:spPr>
          <a:xfrm>
            <a:off x="1147505" y="3493083"/>
            <a:ext cx="3893400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" name="Google Shape;215;p35">
            <a:extLst>
              <a:ext uri="{FF2B5EF4-FFF2-40B4-BE49-F238E27FC236}">
                <a16:creationId xmlns:a16="http://schemas.microsoft.com/office/drawing/2014/main" id="{D53664BB-3603-4DF3-A530-8AEC90759BB9}"/>
              </a:ext>
            </a:extLst>
          </p:cNvPr>
          <p:cNvCxnSpPr/>
          <p:nvPr/>
        </p:nvCxnSpPr>
        <p:spPr>
          <a:xfrm>
            <a:off x="1046001" y="2807283"/>
            <a:ext cx="0" cy="550800"/>
          </a:xfrm>
          <a:prstGeom prst="straightConnector1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215;p35">
            <a:extLst>
              <a:ext uri="{FF2B5EF4-FFF2-40B4-BE49-F238E27FC236}">
                <a16:creationId xmlns:a16="http://schemas.microsoft.com/office/drawing/2014/main" id="{6F850B74-C658-47F7-8745-214FAF002C53}"/>
              </a:ext>
            </a:extLst>
          </p:cNvPr>
          <p:cNvCxnSpPr/>
          <p:nvPr/>
        </p:nvCxnSpPr>
        <p:spPr>
          <a:xfrm>
            <a:off x="1046001" y="3623804"/>
            <a:ext cx="0" cy="550800"/>
          </a:xfrm>
          <a:prstGeom prst="straightConnector1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306;p39">
            <a:extLst>
              <a:ext uri="{FF2B5EF4-FFF2-40B4-BE49-F238E27FC236}">
                <a16:creationId xmlns:a16="http://schemas.microsoft.com/office/drawing/2014/main" id="{59BFEA9C-7574-4430-9CD6-F8F491EBA611}"/>
              </a:ext>
            </a:extLst>
          </p:cNvPr>
          <p:cNvSpPr txBox="1"/>
          <p:nvPr/>
        </p:nvSpPr>
        <p:spPr>
          <a:xfrm>
            <a:off x="5624681" y="1848498"/>
            <a:ext cx="902388" cy="469468"/>
          </a:xfrm>
          <a:prstGeom prst="rect">
            <a:avLst/>
          </a:prstGeom>
          <a:solidFill>
            <a:srgbClr val="50A296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368300" dist="50800" dir="5400000" algn="ctr" rotWithShape="0">
              <a:srgbClr val="000000">
                <a:alpha val="37000"/>
              </a:srgbClr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350"/>
            </a:pPr>
            <a:r>
              <a:rPr lang="ru-RU" sz="1013" b="1" dirty="0">
                <a:solidFill>
                  <a:schemeClr val="bg1"/>
                </a:solidFill>
              </a:rPr>
              <a:t>01.02.2019  31.12.2020</a:t>
            </a:r>
          </a:p>
          <a:p>
            <a:pPr algn="ctr">
              <a:buSzPts val="1350"/>
            </a:pPr>
            <a:endParaRPr lang="ru-RU" sz="1050" b="1" dirty="0">
              <a:solidFill>
                <a:schemeClr val="bg1"/>
              </a:solidFill>
            </a:endParaRPr>
          </a:p>
        </p:txBody>
      </p:sp>
      <p:cxnSp>
        <p:nvCxnSpPr>
          <p:cNvPr id="30" name="Google Shape;221;p35">
            <a:extLst>
              <a:ext uri="{FF2B5EF4-FFF2-40B4-BE49-F238E27FC236}">
                <a16:creationId xmlns:a16="http://schemas.microsoft.com/office/drawing/2014/main" id="{1FF1AD7C-9A99-44AA-96C9-8E450F00BE8C}"/>
              </a:ext>
            </a:extLst>
          </p:cNvPr>
          <p:cNvCxnSpPr>
            <a:cxnSpLocks/>
          </p:cNvCxnSpPr>
          <p:nvPr/>
        </p:nvCxnSpPr>
        <p:spPr>
          <a:xfrm>
            <a:off x="337500" y="2672283"/>
            <a:ext cx="584160" cy="6903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221;p35">
            <a:extLst>
              <a:ext uri="{FF2B5EF4-FFF2-40B4-BE49-F238E27FC236}">
                <a16:creationId xmlns:a16="http://schemas.microsoft.com/office/drawing/2014/main" id="{CEC100A8-3178-4B39-BBD7-DBB43FDCF4BE}"/>
              </a:ext>
            </a:extLst>
          </p:cNvPr>
          <p:cNvCxnSpPr>
            <a:cxnSpLocks/>
          </p:cNvCxnSpPr>
          <p:nvPr/>
        </p:nvCxnSpPr>
        <p:spPr>
          <a:xfrm>
            <a:off x="337500" y="3493083"/>
            <a:ext cx="584160" cy="6903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89CD-5C2D-4058-8094-ECC20D6161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40518" y="4766973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8</a:t>
            </a:fld>
            <a:endParaRPr lang="ru"/>
          </a:p>
        </p:txBody>
      </p:sp>
      <p:sp>
        <p:nvSpPr>
          <p:cNvPr id="23" name="Google Shape;306;p39">
            <a:extLst>
              <a:ext uri="{FF2B5EF4-FFF2-40B4-BE49-F238E27FC236}">
                <a16:creationId xmlns:a16="http://schemas.microsoft.com/office/drawing/2014/main" id="{09486B36-1E14-4174-984E-335452749442}"/>
              </a:ext>
            </a:extLst>
          </p:cNvPr>
          <p:cNvSpPr txBox="1"/>
          <p:nvPr/>
        </p:nvSpPr>
        <p:spPr>
          <a:xfrm>
            <a:off x="5624681" y="2856414"/>
            <a:ext cx="902388" cy="452539"/>
          </a:xfrm>
          <a:prstGeom prst="rect">
            <a:avLst/>
          </a:prstGeom>
          <a:solidFill>
            <a:srgbClr val="50A296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368300" dist="50800" dir="5400000" algn="ctr" rotWithShape="0">
              <a:srgbClr val="000000">
                <a:alpha val="37000"/>
              </a:srgbClr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350"/>
            </a:pPr>
            <a:r>
              <a:rPr lang="ru-RU" sz="1013" b="1" dirty="0">
                <a:solidFill>
                  <a:schemeClr val="bg1"/>
                </a:solidFill>
              </a:rPr>
              <a:t>01.01.2021  31.12.2024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4" name="Google Shape;306;p39">
            <a:extLst>
              <a:ext uri="{FF2B5EF4-FFF2-40B4-BE49-F238E27FC236}">
                <a16:creationId xmlns:a16="http://schemas.microsoft.com/office/drawing/2014/main" id="{6C964D6F-EFD7-4066-9CC1-744D46FC7F7A}"/>
              </a:ext>
            </a:extLst>
          </p:cNvPr>
          <p:cNvSpPr txBox="1"/>
          <p:nvPr/>
        </p:nvSpPr>
        <p:spPr>
          <a:xfrm>
            <a:off x="5614988" y="3749831"/>
            <a:ext cx="902388" cy="298746"/>
          </a:xfrm>
          <a:prstGeom prst="rect">
            <a:avLst/>
          </a:prstGeom>
          <a:solidFill>
            <a:srgbClr val="50A296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368300" dist="50800" dir="5400000" algn="ctr" rotWithShape="0">
              <a:srgbClr val="000000">
                <a:alpha val="37000"/>
              </a:srgbClr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1350"/>
            </a:pPr>
            <a:r>
              <a:rPr lang="ru-RU" sz="1013" b="1" dirty="0">
                <a:solidFill>
                  <a:schemeClr val="bg1"/>
                </a:solidFill>
              </a:rPr>
              <a:t>2025 +</a:t>
            </a:r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B196DF-7451-40CE-B678-D4981200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06" y="17880"/>
            <a:ext cx="1737511" cy="865707"/>
          </a:xfrm>
          <a:prstGeom prst="rect">
            <a:avLst/>
          </a:prstGeom>
        </p:spPr>
      </p:pic>
      <p:pic>
        <p:nvPicPr>
          <p:cNvPr id="17" name="Google Shape;74;p15">
            <a:extLst>
              <a:ext uri="{FF2B5EF4-FFF2-40B4-BE49-F238E27FC236}">
                <a16:creationId xmlns:a16="http://schemas.microsoft.com/office/drawing/2014/main" id="{E7E2F1CF-8A19-41FC-B250-1D426B404D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8E48A10-9655-4E95-916A-19688D640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2806"/>
              </p:ext>
            </p:extLst>
          </p:nvPr>
        </p:nvGraphicFramePr>
        <p:xfrm>
          <a:off x="198005" y="1545636"/>
          <a:ext cx="6502050" cy="31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82821713"/>
                    </a:ext>
                  </a:extLst>
                </a:gridCol>
                <a:gridCol w="1747566">
                  <a:extLst>
                    <a:ext uri="{9D8B030D-6E8A-4147-A177-3AD203B41FA5}">
                      <a16:colId xmlns:a16="http://schemas.microsoft.com/office/drawing/2014/main" val="4260471375"/>
                    </a:ext>
                  </a:extLst>
                </a:gridCol>
                <a:gridCol w="2226236">
                  <a:extLst>
                    <a:ext uri="{9D8B030D-6E8A-4147-A177-3AD203B41FA5}">
                      <a16:colId xmlns:a16="http://schemas.microsoft.com/office/drawing/2014/main" val="607826376"/>
                    </a:ext>
                  </a:extLst>
                </a:gridCol>
                <a:gridCol w="2365688">
                  <a:extLst>
                    <a:ext uri="{9D8B030D-6E8A-4147-A177-3AD203B41FA5}">
                      <a16:colId xmlns:a16="http://schemas.microsoft.com/office/drawing/2014/main" val="2294911916"/>
                    </a:ext>
                  </a:extLst>
                </a:gridCol>
              </a:tblGrid>
              <a:tr h="2939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Содержание: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Формирование (определение) ПТТ* </a:t>
                      </a:r>
                      <a:br>
                        <a:rPr lang="ru-RU" sz="12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2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 разработкой межрегиональных маршрутов для включения в федеральные проекты и программы по принадлежности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Мероприятия: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dirty="0"/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Анализ существующих региональных туристских продуктов на соответствие потребительским предпочтениям и международным стандартам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Формирование межрегиональных туристских маршрутов в привязке к ПТТ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/>
                        <a:t>Координация и сопровождение включения ПТТ в федеральные программы и проекты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Основные результаты: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Каталог «Туристическая Сибирь»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Портрет потребителя туристских услуг на территории регионов Сибири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Перечень межрегиональных туристских маршрутов Сибири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Перечень потенциальных ПТТ в регионах МАСС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Планы мероприятий по развитию ПТТ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187127"/>
                  </a:ext>
                </a:extLst>
              </a:tr>
            </a:tbl>
          </a:graphicData>
        </a:graphic>
      </p:graphicFrame>
      <p:sp>
        <p:nvSpPr>
          <p:cNvPr id="11" name="Google Shape;351;p42">
            <a:extLst>
              <a:ext uri="{FF2B5EF4-FFF2-40B4-BE49-F238E27FC236}">
                <a16:creationId xmlns:a16="http://schemas.microsoft.com/office/drawing/2014/main" id="{61D73C5C-654D-4781-A6D8-80D7E19FFDC3}"/>
              </a:ext>
            </a:extLst>
          </p:cNvPr>
          <p:cNvSpPr/>
          <p:nvPr/>
        </p:nvSpPr>
        <p:spPr>
          <a:xfrm>
            <a:off x="340369" y="3913294"/>
            <a:ext cx="1666283" cy="38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200"/>
            </a:pPr>
            <a:r>
              <a:rPr lang="ru" sz="900" i="1" dirty="0">
                <a:latin typeface="+mj-lt"/>
                <a:ea typeface="Geo"/>
                <a:cs typeface="Geo"/>
                <a:sym typeface="Geo"/>
              </a:rPr>
              <a:t>* </a:t>
            </a:r>
            <a:r>
              <a:rPr lang="ru-RU" sz="900" i="1" dirty="0">
                <a:latin typeface="+mj-lt"/>
                <a:ea typeface="Geo"/>
                <a:cs typeface="Geo"/>
                <a:sym typeface="Geo"/>
              </a:rPr>
              <a:t>ПТТ  - приоритетные туристские территории</a:t>
            </a:r>
            <a:endParaRPr sz="900" dirty="0">
              <a:latin typeface="+mj-lt"/>
            </a:endParaRPr>
          </a:p>
        </p:txBody>
      </p:sp>
      <p:cxnSp>
        <p:nvCxnSpPr>
          <p:cNvPr id="12" name="Google Shape;154;p21">
            <a:extLst>
              <a:ext uri="{FF2B5EF4-FFF2-40B4-BE49-F238E27FC236}">
                <a16:creationId xmlns:a16="http://schemas.microsoft.com/office/drawing/2014/main" id="{9D34A0A6-76B1-4A30-8A5A-0176856CE5AF}"/>
              </a:ext>
            </a:extLst>
          </p:cNvPr>
          <p:cNvCxnSpPr>
            <a:cxnSpLocks/>
          </p:cNvCxnSpPr>
          <p:nvPr/>
        </p:nvCxnSpPr>
        <p:spPr>
          <a:xfrm>
            <a:off x="2090187" y="1977684"/>
            <a:ext cx="0" cy="2346513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54;p21">
            <a:extLst>
              <a:ext uri="{FF2B5EF4-FFF2-40B4-BE49-F238E27FC236}">
                <a16:creationId xmlns:a16="http://schemas.microsoft.com/office/drawing/2014/main" id="{C4A77687-759D-43AD-9062-F99E345111EF}"/>
              </a:ext>
            </a:extLst>
          </p:cNvPr>
          <p:cNvCxnSpPr>
            <a:cxnSpLocks/>
          </p:cNvCxnSpPr>
          <p:nvPr/>
        </p:nvCxnSpPr>
        <p:spPr>
          <a:xfrm>
            <a:off x="4308323" y="1977684"/>
            <a:ext cx="0" cy="2341156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54;p21">
            <a:extLst>
              <a:ext uri="{FF2B5EF4-FFF2-40B4-BE49-F238E27FC236}">
                <a16:creationId xmlns:a16="http://schemas.microsoft.com/office/drawing/2014/main" id="{9C7AA6D0-5B8F-4062-B8CB-3FE405D14A9D}"/>
              </a:ext>
            </a:extLst>
          </p:cNvPr>
          <p:cNvCxnSpPr>
            <a:cxnSpLocks/>
          </p:cNvCxnSpPr>
          <p:nvPr/>
        </p:nvCxnSpPr>
        <p:spPr>
          <a:xfrm flipH="1">
            <a:off x="404664" y="1819241"/>
            <a:ext cx="1537693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4;p21">
            <a:extLst>
              <a:ext uri="{FF2B5EF4-FFF2-40B4-BE49-F238E27FC236}">
                <a16:creationId xmlns:a16="http://schemas.microsoft.com/office/drawing/2014/main" id="{900BA432-78AF-4787-9F4D-FB9F408B35FD}"/>
              </a:ext>
            </a:extLst>
          </p:cNvPr>
          <p:cNvCxnSpPr>
            <a:cxnSpLocks/>
          </p:cNvCxnSpPr>
          <p:nvPr/>
        </p:nvCxnSpPr>
        <p:spPr>
          <a:xfrm flipH="1">
            <a:off x="2321679" y="1819241"/>
            <a:ext cx="1798247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54;p21">
            <a:extLst>
              <a:ext uri="{FF2B5EF4-FFF2-40B4-BE49-F238E27FC236}">
                <a16:creationId xmlns:a16="http://schemas.microsoft.com/office/drawing/2014/main" id="{9AE68C88-B9DE-46E5-8E36-BEB0486199DB}"/>
              </a:ext>
            </a:extLst>
          </p:cNvPr>
          <p:cNvCxnSpPr>
            <a:cxnSpLocks/>
          </p:cNvCxnSpPr>
          <p:nvPr/>
        </p:nvCxnSpPr>
        <p:spPr>
          <a:xfrm flipH="1">
            <a:off x="4499248" y="1819241"/>
            <a:ext cx="1846076" cy="0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653FCB-A863-4723-AC33-B14D54D8B56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57005" y="4788354"/>
            <a:ext cx="1543050" cy="273900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9</a:t>
            </a:fld>
            <a:endParaRPr lang="ru" dirty="0"/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3B2C8534-3CA9-4B59-A65B-2F409A3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" y="95718"/>
            <a:ext cx="6408712" cy="745629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ru-RU" sz="1575" dirty="0"/>
            </a:br>
            <a:r>
              <a:rPr lang="ru-RU" sz="1575" dirty="0"/>
              <a:t>1 ЭТАП ПРОГРАММЫ </a:t>
            </a:r>
            <a:r>
              <a:rPr lang="ru-RU" sz="1350" dirty="0"/>
              <a:t>(01.02.2019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–</a:t>
            </a:r>
            <a:r>
              <a:rPr lang="ru-RU" sz="1350" dirty="0">
                <a:solidFill>
                  <a:srgbClr val="0097A7">
                    <a:lumMod val="50000"/>
                  </a:srgbClr>
                </a:solidFill>
              </a:rPr>
              <a:t> </a:t>
            </a:r>
            <a:r>
              <a:rPr lang="ru-RU" sz="1350" dirty="0"/>
              <a:t>31.12.2020)</a:t>
            </a:r>
            <a:br>
              <a:rPr lang="ru-RU" sz="1350" dirty="0"/>
            </a:br>
            <a:r>
              <a:rPr lang="ru-RU" sz="1575" dirty="0"/>
              <a:t>ЗАДАЧИ И ОЖИДАЕМЫЕ РЕЗУЛЬТАТЫ </a:t>
            </a:r>
            <a:br>
              <a:rPr lang="ru-RU" sz="1575" dirty="0"/>
            </a:br>
            <a:endParaRPr lang="ru-RU" sz="1575" dirty="0"/>
          </a:p>
        </p:txBody>
      </p:sp>
      <p:pic>
        <p:nvPicPr>
          <p:cNvPr id="18" name="Google Shape;74;p15">
            <a:extLst>
              <a:ext uri="{FF2B5EF4-FFF2-40B4-BE49-F238E27FC236}">
                <a16:creationId xmlns:a16="http://schemas.microsoft.com/office/drawing/2014/main" id="{35AE673A-DA03-440F-ABD2-370D009778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394" y="170062"/>
            <a:ext cx="1700796" cy="68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8092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2066</Words>
  <Application>Microsoft Office PowerPoint</Application>
  <PresentationFormat>Произвольный</PresentationFormat>
  <Paragraphs>343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Wingdings</vt:lpstr>
      <vt:lpstr>Arial</vt:lpstr>
      <vt:lpstr>Calibri</vt:lpstr>
      <vt:lpstr>Simple Light</vt:lpstr>
      <vt:lpstr>КОНЦЕПЦИЯ МЕЖРЕГИОНАЛЬНОЙ ПРОГРАММЫ</vt:lpstr>
      <vt:lpstr>ФОРМАЛЬНОЕ ОСНОВАНИЕ ДЛЯ ИНИЦИАЦИИ ПРОГРАММЫ</vt:lpstr>
      <vt:lpstr>Презентация PowerPoint</vt:lpstr>
      <vt:lpstr>МЕСТО ПРОГРАММЫ В СИСТЕМЕ СТРАТЕГИЧЕСКОГО ПЛАНИРОВАНИЯ РОССИЙСКОЙ ФЕДЕРАЦИИ</vt:lpstr>
      <vt:lpstr>ВРЕМЕННАЯ ПРОЕКТНАЯ КОМАНДА</vt:lpstr>
      <vt:lpstr>ВЛИЯНИЕ ТУРПОТОКА НА ПОКАЗАТЕЛИ СОЦИАЛЬНО-ЭКОНОМИЧЕСКОГО РАЗВИТИЯ СУБЪЕКТОВ РФ</vt:lpstr>
      <vt:lpstr>ЦЕЛЬ ПРОГРАММЫ</vt:lpstr>
      <vt:lpstr>ЭТАПЫ ПРОГРАММЫ (2019 – 2025 гг.)</vt:lpstr>
      <vt:lpstr> 1 ЭТАП ПРОГРАММЫ (01.02.2019 – 31.12.2020) ЗАДАЧИ И ОЖИДАЕМЫЕ РЕЗУЛЬТАТЫ  </vt:lpstr>
      <vt:lpstr> 1 ЭТАП ПРОГРАММЫ (02.12.2019 – 01.06.2020) ЗАДАЧИ И ОЖИДАЕМЫЕ РЕЗУЛЬТАТЫ  </vt:lpstr>
      <vt:lpstr> 1 ЭТАП ПРОГРАММЫ (02.12.2019 – 01.09.2020) ЗАДАЧИ И ОЖИДАЕМЫЕ РЕЗУЛЬТАТЫ  </vt:lpstr>
      <vt:lpstr>РЕГИОНАЛЬНЫЕ ТУРИСТИЧЕСКИЕ МАРШРУТЫ И ПРОЕКТЫ РЕСПУБЛИКИ АЛТАЙ*</vt:lpstr>
      <vt:lpstr>РЕГИОНАЛЬНЫЕ ТУРИСТИЧЕСКИЕ МАРШРУТЫ И ПРОЕКТЫ РЕСПУБЛИКИ БУРЯТИЯ</vt:lpstr>
      <vt:lpstr>РЕГИОНАЛЬНЫЕ ТУРИСТИЧЕСКИЕ МАРШРУТЫ И ПРОЕКТЫ РЕСПУБЛИКИ ТЫВА</vt:lpstr>
      <vt:lpstr>РЕГИОНАЛЬНЫЕ ТУРИСТИЧЕСКИЕ МАРШРУТЫ И ПРОЕКТЫ РЕСПУБЛИКИ ХАКАСИЯ</vt:lpstr>
      <vt:lpstr>РЕГИОНАЛЬНЫЕ ТУРИСТИЧЕСКИЕ МАРШРУТЫ И ПРОЕКТЫ АЛТАЙСКОГО КРАЯ</vt:lpstr>
      <vt:lpstr>РЕГИОНАЛЬНЫЕ ТУРИСТИЧЕСКИЕ МАРШРУТЫ И ПРОЕКТЫ ЗАБАЙКАЛЬСКОГО КРАЯ</vt:lpstr>
      <vt:lpstr>РЕГИОНАЛЬНЫЕ ТУРИСТИЧЕСКИЕ МАРШРУТЫ И ПРОЕКТЫ КРАСНОЯРСКОГО КРАЯ*</vt:lpstr>
      <vt:lpstr>РЕГИОНАЛЬНЫЕ ТУРИСТИЧЕСКИЕ МАРШРУТЫ И ПРОЕКТЫ ИРКУТСКОЙ ОБЛАСТИ*</vt:lpstr>
      <vt:lpstr>Презентация PowerPoint</vt:lpstr>
      <vt:lpstr>РЕГИОНАЛЬНЫЕ ТУРИСТИЧЕСКИЕ МАРШРУТЫ И ПРОЕКТЫ НОВОСИБИРСКОЙ ОБЛАСТИ*</vt:lpstr>
      <vt:lpstr>Презентация PowerPoint</vt:lpstr>
      <vt:lpstr>РЕГИОНАЛЬНЫЕ ТУРИСТИЧЕСКИЕ МАРШРУТЫ И ПРОЕКТЫ ОМСКОЙ ОБЛАСТИ*</vt:lpstr>
      <vt:lpstr>МЕЖРЕГИОНАЛЬНЫЕ ТУРИСТСКИЕ МАРШРУТЫ ДЛЯ ВКЛЮЧЕНИЯ В ПРОГРАММУ*</vt:lpstr>
      <vt:lpstr>МЕЖРЕГИОНАЛЬНЫЕ ТУРИСТСКИЕ МАРШРУТЫ ДЛЯ ВКЛЮЧЕНИЯ В ПРОГРАММУ*</vt:lpstr>
      <vt:lpstr>МЕЖРЕГИОНАЛЬНЫЕ ТУРИСТСКИЕ МАРШРУТЫ ДЛЯ ВКЛЮЧЕНИЯ В ПРОГРАММУ*</vt:lpstr>
      <vt:lpstr>ПЕРСПЕКТИВНЫЕ ТУРИСТСКИЕ УКРУПНЕННЫЕ ИНВЕСТИЦИОННЫЕ ПРОЕКТЫ СИБИРИ</vt:lpstr>
      <vt:lpstr>СМЕТА РАСХОДОВ НА 1 ЭТАП</vt:lpstr>
      <vt:lpstr>ПРЕДЛОЖЕНИЯ В 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МЕЖРЕГИОНАЛЬНОЙ ПРОГРАММЫ</dc:title>
  <dc:creator>Михаил К</dc:creator>
  <cp:lastModifiedBy>Донская Наталья Викторовна</cp:lastModifiedBy>
  <cp:revision>251</cp:revision>
  <cp:lastPrinted>2019-10-31T10:22:52Z</cp:lastPrinted>
  <dcterms:modified xsi:type="dcterms:W3CDTF">2019-11-13T07:31:46Z</dcterms:modified>
</cp:coreProperties>
</file>